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theme/theme6.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7.xml" ContentType="application/vnd.openxmlformats-officedocument.theme+xml"/>
  <Override PartName="/ppt/slideLayouts/slideLayout33.xml" ContentType="application/vnd.openxmlformats-officedocument.presentationml.slideLayout+xml"/>
  <Override PartName="/ppt/theme/theme8.xml" ContentType="application/vnd.openxmlformats-officedocument.theme+xml"/>
  <Override PartName="/ppt/slideLayouts/slideLayout3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0" r:id="rId5"/>
    <p:sldMasterId id="2147483652" r:id="rId6"/>
    <p:sldMasterId id="2147483670" r:id="rId7"/>
    <p:sldMasterId id="2147483658" r:id="rId8"/>
    <p:sldMasterId id="2147483672" r:id="rId9"/>
    <p:sldMasterId id="2147483664" r:id="rId10"/>
    <p:sldMasterId id="2147483674" r:id="rId11"/>
    <p:sldMasterId id="2147483676" r:id="rId12"/>
  </p:sldMasterIdLst>
  <p:notesMasterIdLst>
    <p:notesMasterId r:id="rId29"/>
  </p:notesMasterIdLst>
  <p:handoutMasterIdLst>
    <p:handoutMasterId r:id="rId30"/>
  </p:handoutMasterIdLst>
  <p:sldIdLst>
    <p:sldId id="459" r:id="rId13"/>
    <p:sldId id="460" r:id="rId14"/>
    <p:sldId id="520" r:id="rId15"/>
    <p:sldId id="462" r:id="rId16"/>
    <p:sldId id="463" r:id="rId17"/>
    <p:sldId id="464" r:id="rId18"/>
    <p:sldId id="465" r:id="rId19"/>
    <p:sldId id="466" r:id="rId20"/>
    <p:sldId id="467" r:id="rId21"/>
    <p:sldId id="521" r:id="rId22"/>
    <p:sldId id="523" r:id="rId23"/>
    <p:sldId id="522" r:id="rId24"/>
    <p:sldId id="471" r:id="rId25"/>
    <p:sldId id="475" r:id="rId26"/>
    <p:sldId id="472" r:id="rId27"/>
    <p:sldId id="474" r:id="rId28"/>
  </p:sldIdLst>
  <p:sldSz cx="109728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4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cDonald, Sarah (sm9dv)" initials="M(" lastIdx="1" clrIdx="0">
    <p:extLst>
      <p:ext uri="{19B8F6BF-5375-455C-9EA6-DF929625EA0E}">
        <p15:presenceInfo xmlns:p15="http://schemas.microsoft.com/office/powerpoint/2012/main" userId="S::sm9dv@virginia.edu::9e8bfd15-d485-472e-bdd9-a28a60bbc615" providerId="AD"/>
      </p:ext>
    </p:extLst>
  </p:cmAuthor>
  <p:cmAuthor id="2" name="Thurston, Joel (jt9sz)" initials="T(" lastIdx="2" clrIdx="1">
    <p:extLst>
      <p:ext uri="{19B8F6BF-5375-455C-9EA6-DF929625EA0E}">
        <p15:presenceInfo xmlns:p15="http://schemas.microsoft.com/office/powerpoint/2012/main" userId="S::jt9sz@virginia.edu::0b817237-2e4a-4a07-ab95-9daea5bb59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90" y="894"/>
      </p:cViewPr>
      <p:guideLst>
        <p:guide orient="horz" pos="2160"/>
        <p:guide pos="34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cinki, Allegra (ap3xx)" userId="S::ap3xx@virginia.edu::c73fc737-9d1e-4dad-ba56-800ecea05c40" providerId="AD" clId="Web-{0F5BB677-408C-357D-17F6-63C1224520BF}"/>
    <pc:docChg chg="modSld">
      <pc:chgData name="Pocinki, Allegra (ap3xx)" userId="S::ap3xx@virginia.edu::c73fc737-9d1e-4dad-ba56-800ecea05c40" providerId="AD" clId="Web-{0F5BB677-408C-357D-17F6-63C1224520BF}" dt="2019-07-08T19:01:06.862" v="0" actId="1076"/>
      <pc:docMkLst>
        <pc:docMk/>
      </pc:docMkLst>
      <pc:sldChg chg="modSp">
        <pc:chgData name="Pocinki, Allegra (ap3xx)" userId="S::ap3xx@virginia.edu::c73fc737-9d1e-4dad-ba56-800ecea05c40" providerId="AD" clId="Web-{0F5BB677-408C-357D-17F6-63C1224520BF}" dt="2019-07-08T19:01:06.862" v="0" actId="1076"/>
        <pc:sldMkLst>
          <pc:docMk/>
          <pc:sldMk cId="1950008071" sldId="520"/>
        </pc:sldMkLst>
        <pc:picChg chg="mod">
          <ac:chgData name="Pocinki, Allegra (ap3xx)" userId="S::ap3xx@virginia.edu::c73fc737-9d1e-4dad-ba56-800ecea05c40" providerId="AD" clId="Web-{0F5BB677-408C-357D-17F6-63C1224520BF}" dt="2019-07-08T19:01:06.862" v="0" actId="1076"/>
          <ac:picMkLst>
            <pc:docMk/>
            <pc:sldMk cId="1950008071" sldId="520"/>
            <ac:picMk id="10" creationId="{2CDDE70F-3C8F-4CC6-9676-513C2B79160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9ADF0D-4E3C-824B-B4C4-0F0207B029C3}" type="datetimeFigureOut">
              <a:rPr lang="en-US" smtClean="0"/>
              <a:t>7/8/2019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E0CBC41-3838-4B45-8A94-E5723491687E}" type="slidenum">
              <a:rPr lang="en-US" smtClean="0"/>
              <a:t>‹#›</a:t>
            </a:fld>
            <a:endParaRPr lang="en-US"/>
          </a:p>
        </p:txBody>
      </p:sp>
    </p:spTree>
    <p:extLst>
      <p:ext uri="{BB962C8B-B14F-4D97-AF65-F5344CB8AC3E}">
        <p14:creationId xmlns:p14="http://schemas.microsoft.com/office/powerpoint/2010/main" val="15356388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C7A0F2-2E8A-2448-9FE7-271D4943A144}" type="datetimeFigureOut">
              <a:rPr lang="en-US" smtClean="0"/>
              <a:t>7/8/2019</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8E8C4F-731C-F24D-9A9E-B4D5C84CE44D}" type="slidenum">
              <a:rPr lang="en-US" smtClean="0"/>
              <a:t>‹#›</a:t>
            </a:fld>
            <a:endParaRPr lang="en-US"/>
          </a:p>
        </p:txBody>
      </p:sp>
    </p:spTree>
    <p:extLst>
      <p:ext uri="{BB962C8B-B14F-4D97-AF65-F5344CB8AC3E}">
        <p14:creationId xmlns:p14="http://schemas.microsoft.com/office/powerpoint/2010/main" val="12151978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cdc.gov/brfss/annual_data/2017/pdf/2017_SMART_BRFSS_MMSA_Methodology-508.pdf"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algn="ct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1</a:t>
            </a:fld>
            <a:endParaRPr lang="en-US"/>
          </a:p>
        </p:txBody>
      </p:sp>
    </p:spTree>
    <p:extLst>
      <p:ext uri="{BB962C8B-B14F-4D97-AF65-F5344CB8AC3E}">
        <p14:creationId xmlns:p14="http://schemas.microsoft.com/office/powerpoint/2010/main" val="3300377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t>Q – how does County Health Rankings use these data? We don't know – it just says they use BRFSS as a source, but you can't get any lower than MMSA. All we know is from BRFSS: A county name was collected from the respondent during the demographics section of the interview. The name of the county was used to determine the corresponding American National Standards Institute (ANSI) county code; this code was retained as a variable in the data set. The data record from an interview with a respondent was assigned to an MMSA on the basis of the county code.</a:t>
            </a:r>
          </a:p>
          <a:p>
            <a:endParaRPr lang="en-US">
              <a:cs typeface="Calibri"/>
            </a:endParaRPr>
          </a:p>
          <a:p>
            <a:r>
              <a:rPr lang="en-US">
                <a:hlinkClick r:id="rId3"/>
              </a:rPr>
              <a:t>https://www.cdc.gov/brfss/annual_data/2017/pdf/2017_SMART_BRFSS_MMSA_Methodology-508.pdf</a:t>
            </a:r>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16</a:t>
            </a:fld>
            <a:endParaRPr lang="en-US"/>
          </a:p>
        </p:txBody>
      </p:sp>
    </p:spTree>
    <p:extLst>
      <p:ext uri="{BB962C8B-B14F-4D97-AF65-F5344CB8AC3E}">
        <p14:creationId xmlns:p14="http://schemas.microsoft.com/office/powerpoint/2010/main" val="58269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Jessica</a:t>
            </a:r>
          </a:p>
        </p:txBody>
      </p:sp>
      <p:sp>
        <p:nvSpPr>
          <p:cNvPr id="4" name="Slide Number Placeholder 3"/>
          <p:cNvSpPr>
            <a:spLocks noGrp="1"/>
          </p:cNvSpPr>
          <p:nvPr>
            <p:ph type="sldNum" sz="quarter" idx="5"/>
          </p:nvPr>
        </p:nvSpPr>
        <p:spPr/>
        <p:txBody>
          <a:bodyPr/>
          <a:lstStyle/>
          <a:p>
            <a:fld id="{5B8E8C4F-731C-F24D-9A9E-B4D5C84CE44D}" type="slidenum">
              <a:rPr lang="en-US" smtClean="0"/>
              <a:t>2</a:t>
            </a:fld>
            <a:endParaRPr lang="en-US"/>
          </a:p>
        </p:txBody>
      </p:sp>
    </p:spTree>
    <p:extLst>
      <p:ext uri="{BB962C8B-B14F-4D97-AF65-F5344CB8AC3E}">
        <p14:creationId xmlns:p14="http://schemas.microsoft.com/office/powerpoint/2010/main" val="311363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We are focusing on measuring the Federal Sources of R&amp;D funding which represents about almost 25% of all sources of R&amp;D </a:t>
            </a:r>
            <a:r>
              <a:rPr lang="en-US" err="1">
                <a:cs typeface="Calibri"/>
              </a:rPr>
              <a:t>fundind</a:t>
            </a:r>
            <a:r>
              <a:rPr lang="en-US">
                <a:cs typeface="Calibri"/>
              </a:rPr>
              <a:t> or $122 billion. </a:t>
            </a:r>
          </a:p>
        </p:txBody>
      </p:sp>
      <p:sp>
        <p:nvSpPr>
          <p:cNvPr id="4" name="Slide Number Placeholder 3"/>
          <p:cNvSpPr>
            <a:spLocks noGrp="1"/>
          </p:cNvSpPr>
          <p:nvPr>
            <p:ph type="sldNum" sz="quarter" idx="5"/>
          </p:nvPr>
        </p:nvSpPr>
        <p:spPr/>
        <p:txBody>
          <a:bodyPr/>
          <a:lstStyle/>
          <a:p>
            <a:fld id="{5B8E8C4F-731C-F24D-9A9E-B4D5C84CE44D}" type="slidenum">
              <a:rPr lang="en-US" smtClean="0"/>
              <a:t>3</a:t>
            </a:fld>
            <a:endParaRPr lang="en-US"/>
          </a:p>
        </p:txBody>
      </p:sp>
    </p:spTree>
    <p:extLst>
      <p:ext uri="{BB962C8B-B14F-4D97-AF65-F5344CB8AC3E}">
        <p14:creationId xmlns:p14="http://schemas.microsoft.com/office/powerpoint/2010/main" val="3705589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Jessica</a:t>
            </a:r>
          </a:p>
        </p:txBody>
      </p:sp>
      <p:sp>
        <p:nvSpPr>
          <p:cNvPr id="4" name="Slide Number Placeholder 3"/>
          <p:cNvSpPr>
            <a:spLocks noGrp="1"/>
          </p:cNvSpPr>
          <p:nvPr>
            <p:ph type="sldNum" sz="quarter" idx="5"/>
          </p:nvPr>
        </p:nvSpPr>
        <p:spPr/>
        <p:txBody>
          <a:bodyPr/>
          <a:lstStyle/>
          <a:p>
            <a:fld id="{5B8E8C4F-731C-F24D-9A9E-B4D5C84CE44D}" type="slidenum">
              <a:rPr lang="en-US" smtClean="0"/>
              <a:t>4</a:t>
            </a:fld>
            <a:endParaRPr lang="en-US"/>
          </a:p>
        </p:txBody>
      </p:sp>
    </p:spTree>
    <p:extLst>
      <p:ext uri="{BB962C8B-B14F-4D97-AF65-F5344CB8AC3E}">
        <p14:creationId xmlns:p14="http://schemas.microsoft.com/office/powerpoint/2010/main" val="2061331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SDAD is conducting research using multiple sources of DOD and Army data to create constructs to measure performance and behaviors. </a:t>
            </a:r>
          </a:p>
          <a:p>
            <a:r>
              <a:rPr lang="en-US">
                <a:cs typeface="Calibri"/>
              </a:rPr>
              <a:t>This summer, we are working on one aspect of this measurement: How is community embeddedness defined? What are factors that define community embeddedness? If we can measure this, then we may include measures of community embeddedness in the constructs (the larger SDAD project)</a:t>
            </a:r>
          </a:p>
        </p:txBody>
      </p:sp>
      <p:sp>
        <p:nvSpPr>
          <p:cNvPr id="4" name="Slide Number Placeholder 3"/>
          <p:cNvSpPr>
            <a:spLocks noGrp="1"/>
          </p:cNvSpPr>
          <p:nvPr>
            <p:ph type="sldNum" sz="quarter" idx="5"/>
          </p:nvPr>
        </p:nvSpPr>
        <p:spPr/>
        <p:txBody>
          <a:bodyPr/>
          <a:lstStyle/>
          <a:p>
            <a:fld id="{5B8E8C4F-731C-F24D-9A9E-B4D5C84CE44D}" type="slidenum">
              <a:rPr lang="en-US" smtClean="0"/>
              <a:t>6</a:t>
            </a:fld>
            <a:endParaRPr lang="en-US"/>
          </a:p>
        </p:txBody>
      </p:sp>
    </p:spTree>
    <p:extLst>
      <p:ext uri="{BB962C8B-B14F-4D97-AF65-F5344CB8AC3E}">
        <p14:creationId xmlns:p14="http://schemas.microsoft.com/office/powerpoint/2010/main" val="3345771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None/>
            </a:pPr>
            <a:r>
              <a:rPr lang="en-US" sz="1200">
                <a:cs typeface="Calibri"/>
              </a:rPr>
              <a:t>An investigation into previous literature on this field of embeddedness revealed several insights:</a:t>
            </a:r>
          </a:p>
          <a:p>
            <a:r>
              <a:rPr lang="en-US" sz="1200">
                <a:cs typeface="Calibri"/>
              </a:rPr>
              <a:t>Job embeddedness and community embeddedness have been calculated in previous studies from </a:t>
            </a:r>
            <a:r>
              <a:rPr lang="en-US" sz="1200" kern="1200">
                <a:solidFill>
                  <a:schemeClr val="accent6">
                    <a:lumMod val="75000"/>
                  </a:schemeClr>
                </a:solidFill>
                <a:latin typeface="+mn-lt"/>
                <a:ea typeface="+mn-ea"/>
                <a:cs typeface="Calibri"/>
              </a:rPr>
              <a:t>survey data</a:t>
            </a:r>
            <a:r>
              <a:rPr lang="en-US" sz="1200">
                <a:solidFill>
                  <a:schemeClr val="accent6">
                    <a:lumMod val="75000"/>
                  </a:schemeClr>
                </a:solidFill>
                <a:cs typeface="Calibri"/>
              </a:rPr>
              <a:t> </a:t>
            </a:r>
            <a:r>
              <a:rPr lang="en-US" sz="1200">
                <a:cs typeface="Calibri"/>
              </a:rPr>
              <a:t>collected for these specific studies. </a:t>
            </a:r>
            <a:r>
              <a:rPr lang="en-US" sz="1200" b="1">
                <a:solidFill>
                  <a:schemeClr val="accent6">
                    <a:lumMod val="75000"/>
                  </a:schemeClr>
                </a:solidFill>
                <a:cs typeface="Calibri"/>
              </a:rPr>
              <a:t>Our goal to create a metric using existing publicly available data will require a different approach.</a:t>
            </a:r>
          </a:p>
          <a:p>
            <a:r>
              <a:rPr lang="en-US" sz="1200">
                <a:cs typeface="Calibri"/>
              </a:rPr>
              <a:t>Previous studies have  interviewed employees of industries with high turnover and many competitors (grocery stores, hospitals, etc.). One's propensity to leave a high-turnover industry has been measured with several metrics that do not translate (interest in industry alternatives, networking behavior, employment shocks).</a:t>
            </a:r>
          </a:p>
          <a:p>
            <a:r>
              <a:rPr lang="en-US" sz="1200" b="1">
                <a:solidFill>
                  <a:schemeClr val="accent6">
                    <a:lumMod val="75000"/>
                  </a:schemeClr>
                </a:solidFill>
                <a:cs typeface="Calibri"/>
              </a:rPr>
              <a:t>Overarching concepts of community embeddedness remain relevant: social links made within an individual's community, quality of community fit, sacrifices made to live in community. </a:t>
            </a:r>
            <a:r>
              <a:rPr lang="en-US" sz="1200">
                <a:cs typeface="Calibri"/>
              </a:rPr>
              <a:t>We sought to capture the spirit of these categories while utilizing</a:t>
            </a:r>
            <a:r>
              <a:rPr lang="en-US" sz="1200">
                <a:ea typeface="+mn-lt"/>
                <a:cs typeface="+mn-lt"/>
              </a:rPr>
              <a:t> publicly available data sources.</a:t>
            </a:r>
          </a:p>
          <a:p>
            <a:r>
              <a:rPr lang="en-US" sz="1200">
                <a:ea typeface="+mn-lt"/>
                <a:cs typeface="+mn-lt"/>
              </a:rPr>
              <a:t>Without individual soldier data, we cannot apply the techniques developed by previous papers to measure embeddedness. Instead, </a:t>
            </a:r>
            <a:r>
              <a:rPr lang="en-US" sz="1200" b="1">
                <a:solidFill>
                  <a:schemeClr val="accent6">
                    <a:lumMod val="75000"/>
                  </a:schemeClr>
                </a:solidFill>
                <a:ea typeface="+mn-lt"/>
                <a:cs typeface="+mn-lt"/>
              </a:rPr>
              <a:t>we are measuring overall community involvement around Army posts as a proxy for how involved soldiers can become in these communities.</a:t>
            </a:r>
            <a:r>
              <a:rPr lang="en-US" sz="1200" b="1">
                <a:solidFill>
                  <a:schemeClr val="accent6"/>
                </a:solidFill>
                <a:ea typeface="+mn-lt"/>
                <a:cs typeface="+mn-lt"/>
              </a:rPr>
              <a:t> </a:t>
            </a:r>
            <a:r>
              <a:rPr lang="en-US" sz="1200">
                <a:ea typeface="+mn-lt"/>
                <a:cs typeface="+mn-lt"/>
              </a:rPr>
              <a:t>Maximizing the appropriateness of this measure will be a primary challenge of this project.</a:t>
            </a:r>
          </a:p>
        </p:txBody>
      </p:sp>
      <p:sp>
        <p:nvSpPr>
          <p:cNvPr id="4" name="Slide Number Placeholder 3"/>
          <p:cNvSpPr>
            <a:spLocks noGrp="1"/>
          </p:cNvSpPr>
          <p:nvPr>
            <p:ph type="sldNum" sz="quarter" idx="5"/>
          </p:nvPr>
        </p:nvSpPr>
        <p:spPr/>
        <p:txBody>
          <a:bodyPr/>
          <a:lstStyle/>
          <a:p>
            <a:fld id="{5B8E8C4F-731C-F24D-9A9E-B4D5C84CE44D}" type="slidenum">
              <a:rPr lang="en-US" smtClean="0"/>
              <a:t>8</a:t>
            </a:fld>
            <a:endParaRPr lang="en-US"/>
          </a:p>
        </p:txBody>
      </p:sp>
    </p:spTree>
    <p:extLst>
      <p:ext uri="{BB962C8B-B14F-4D97-AF65-F5344CB8AC3E}">
        <p14:creationId xmlns:p14="http://schemas.microsoft.com/office/powerpoint/2010/main" val="3052801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We are focusing on measuring the Federal Sources of R&amp;D funding which represents about almost 25% of all sources of R&amp;D </a:t>
            </a:r>
            <a:r>
              <a:rPr lang="en-US" err="1">
                <a:cs typeface="Calibri"/>
              </a:rPr>
              <a:t>fundind</a:t>
            </a:r>
            <a:r>
              <a:rPr lang="en-US">
                <a:cs typeface="Calibri"/>
              </a:rPr>
              <a:t> or $122 billion. </a:t>
            </a:r>
          </a:p>
        </p:txBody>
      </p:sp>
      <p:sp>
        <p:nvSpPr>
          <p:cNvPr id="4" name="Slide Number Placeholder 3"/>
          <p:cNvSpPr>
            <a:spLocks noGrp="1"/>
          </p:cNvSpPr>
          <p:nvPr>
            <p:ph type="sldNum" sz="quarter" idx="5"/>
          </p:nvPr>
        </p:nvSpPr>
        <p:spPr/>
        <p:txBody>
          <a:bodyPr/>
          <a:lstStyle/>
          <a:p>
            <a:fld id="{5B8E8C4F-731C-F24D-9A9E-B4D5C84CE44D}" type="slidenum">
              <a:rPr lang="en-US" smtClean="0"/>
              <a:t>10</a:t>
            </a:fld>
            <a:endParaRPr lang="en-US"/>
          </a:p>
        </p:txBody>
      </p:sp>
    </p:spTree>
    <p:extLst>
      <p:ext uri="{BB962C8B-B14F-4D97-AF65-F5344CB8AC3E}">
        <p14:creationId xmlns:p14="http://schemas.microsoft.com/office/powerpoint/2010/main" val="3052201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We are focusing on measuring the Federal Sources of R&amp;D funding which represents about almost 25% of all sources of R&amp;D </a:t>
            </a:r>
            <a:r>
              <a:rPr lang="en-US" err="1">
                <a:cs typeface="Calibri"/>
              </a:rPr>
              <a:t>fundind</a:t>
            </a:r>
            <a:r>
              <a:rPr lang="en-US">
                <a:cs typeface="Calibri"/>
              </a:rPr>
              <a:t> or $122 billion. </a:t>
            </a:r>
          </a:p>
        </p:txBody>
      </p:sp>
      <p:sp>
        <p:nvSpPr>
          <p:cNvPr id="4" name="Slide Number Placeholder 3"/>
          <p:cNvSpPr>
            <a:spLocks noGrp="1"/>
          </p:cNvSpPr>
          <p:nvPr>
            <p:ph type="sldNum" sz="quarter" idx="5"/>
          </p:nvPr>
        </p:nvSpPr>
        <p:spPr/>
        <p:txBody>
          <a:bodyPr/>
          <a:lstStyle/>
          <a:p>
            <a:fld id="{5B8E8C4F-731C-F24D-9A9E-B4D5C84CE44D}" type="slidenum">
              <a:rPr lang="en-US" smtClean="0"/>
              <a:t>11</a:t>
            </a:fld>
            <a:endParaRPr lang="en-US"/>
          </a:p>
        </p:txBody>
      </p:sp>
    </p:spTree>
    <p:extLst>
      <p:ext uri="{BB962C8B-B14F-4D97-AF65-F5344CB8AC3E}">
        <p14:creationId xmlns:p14="http://schemas.microsoft.com/office/powerpoint/2010/main" val="2823569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We are focusing on measuring the Federal Sources of R&amp;D funding which represents about almost 25% of all sources of R&amp;D </a:t>
            </a:r>
            <a:r>
              <a:rPr lang="en-US" err="1">
                <a:cs typeface="Calibri"/>
              </a:rPr>
              <a:t>fundind</a:t>
            </a:r>
            <a:r>
              <a:rPr lang="en-US">
                <a:cs typeface="Calibri"/>
              </a:rPr>
              <a:t> or $122 billion. </a:t>
            </a:r>
          </a:p>
        </p:txBody>
      </p:sp>
      <p:sp>
        <p:nvSpPr>
          <p:cNvPr id="4" name="Slide Number Placeholder 3"/>
          <p:cNvSpPr>
            <a:spLocks noGrp="1"/>
          </p:cNvSpPr>
          <p:nvPr>
            <p:ph type="sldNum" sz="quarter" idx="5"/>
          </p:nvPr>
        </p:nvSpPr>
        <p:spPr/>
        <p:txBody>
          <a:bodyPr/>
          <a:lstStyle/>
          <a:p>
            <a:fld id="{5B8E8C4F-731C-F24D-9A9E-B4D5C84CE44D}" type="slidenum">
              <a:rPr lang="en-US" smtClean="0"/>
              <a:t>12</a:t>
            </a:fld>
            <a:endParaRPr lang="en-US"/>
          </a:p>
        </p:txBody>
      </p:sp>
    </p:spTree>
    <p:extLst>
      <p:ext uri="{BB962C8B-B14F-4D97-AF65-F5344CB8AC3E}">
        <p14:creationId xmlns:p14="http://schemas.microsoft.com/office/powerpoint/2010/main" val="1626109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8"/>
            <a:ext cx="109728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a:t>PRESENTATION TITLE</a:t>
            </a:r>
          </a:p>
        </p:txBody>
      </p:sp>
      <p:sp>
        <p:nvSpPr>
          <p:cNvPr id="10" name="Text Placeholder 9"/>
          <p:cNvSpPr>
            <a:spLocks noGrp="1"/>
          </p:cNvSpPr>
          <p:nvPr>
            <p:ph type="body" sz="quarter" idx="11" hasCustomPrompt="1"/>
          </p:nvPr>
        </p:nvSpPr>
        <p:spPr>
          <a:xfrm>
            <a:off x="10160" y="2415639"/>
            <a:ext cx="109728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a:t>Subtitle Here</a:t>
            </a:r>
          </a:p>
        </p:txBody>
      </p:sp>
      <p:sp>
        <p:nvSpPr>
          <p:cNvPr id="14" name="Text Placeholder 13"/>
          <p:cNvSpPr>
            <a:spLocks noGrp="1"/>
          </p:cNvSpPr>
          <p:nvPr>
            <p:ph type="body" sz="quarter" idx="12" hasCustomPrompt="1"/>
          </p:nvPr>
        </p:nvSpPr>
        <p:spPr>
          <a:xfrm>
            <a:off x="10885" y="3644105"/>
            <a:ext cx="109728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a:t>OPTIONAL AUTHOR NAME</a:t>
            </a:r>
          </a:p>
        </p:txBody>
      </p:sp>
      <p:sp>
        <p:nvSpPr>
          <p:cNvPr id="16" name="Text Placeholder 15"/>
          <p:cNvSpPr>
            <a:spLocks noGrp="1"/>
          </p:cNvSpPr>
          <p:nvPr>
            <p:ph type="body" sz="quarter" idx="13" hasCustomPrompt="1"/>
          </p:nvPr>
        </p:nvSpPr>
        <p:spPr>
          <a:xfrm>
            <a:off x="0" y="4063686"/>
            <a:ext cx="109728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49114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8201-093D-A843-95D0-1BCBB4EFAF40}"/>
              </a:ext>
            </a:extLst>
          </p:cNvPr>
          <p:cNvSpPr>
            <a:spLocks noGrp="1"/>
          </p:cNvSpPr>
          <p:nvPr>
            <p:ph type="ctrTitle"/>
          </p:nvPr>
        </p:nvSpPr>
        <p:spPr>
          <a:xfrm>
            <a:off x="1371600" y="1122363"/>
            <a:ext cx="82296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B5A9F8B-958D-8746-8B32-5B34DE152AF1}"/>
              </a:ext>
            </a:extLst>
          </p:cNvPr>
          <p:cNvSpPr>
            <a:spLocks noGrp="1"/>
          </p:cNvSpPr>
          <p:nvPr>
            <p:ph type="subTitle" idx="1"/>
          </p:nvPr>
        </p:nvSpPr>
        <p:spPr>
          <a:xfrm>
            <a:off x="1371600" y="3602038"/>
            <a:ext cx="8229600" cy="1655762"/>
          </a:xfrm>
        </p:spPr>
        <p:txBody>
          <a:bodyPr/>
          <a:lstStyle>
            <a:lvl1pPr marL="0" indent="0" algn="ctr">
              <a:buNone/>
              <a:defRPr sz="1800"/>
            </a:lvl1pPr>
            <a:lvl2pPr marL="342907" indent="0" algn="ctr">
              <a:buNone/>
              <a:defRPr sz="1500"/>
            </a:lvl2pPr>
            <a:lvl3pPr marL="685814" indent="0" algn="ctr">
              <a:buNone/>
              <a:defRPr sz="1350"/>
            </a:lvl3pPr>
            <a:lvl4pPr marL="1028721" indent="0" algn="ctr">
              <a:buNone/>
              <a:defRPr sz="1200"/>
            </a:lvl4pPr>
            <a:lvl5pPr marL="1371627" indent="0" algn="ctr">
              <a:buNone/>
              <a:defRPr sz="1200"/>
            </a:lvl5pPr>
            <a:lvl6pPr marL="1714534" indent="0" algn="ctr">
              <a:buNone/>
              <a:defRPr sz="1200"/>
            </a:lvl6pPr>
            <a:lvl7pPr marL="2057441" indent="0" algn="ctr">
              <a:buNone/>
              <a:defRPr sz="1200"/>
            </a:lvl7pPr>
            <a:lvl8pPr marL="2400348" indent="0" algn="ctr">
              <a:buNone/>
              <a:defRPr sz="1200"/>
            </a:lvl8pPr>
            <a:lvl9pPr marL="2743255"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342F136-76F8-9F4B-AD1E-3CA6C28C3912}"/>
              </a:ext>
            </a:extLst>
          </p:cNvPr>
          <p:cNvSpPr>
            <a:spLocks noGrp="1"/>
          </p:cNvSpPr>
          <p:nvPr>
            <p:ph type="dt" sz="half" idx="10"/>
          </p:nvPr>
        </p:nvSpPr>
        <p:spPr/>
        <p:txBody>
          <a:bodyPr/>
          <a:lstStyle/>
          <a:p>
            <a:fld id="{73E3D589-E13C-A744-A62B-8EB636F649CA}" type="datetimeFigureOut">
              <a:rPr lang="en-US" smtClean="0"/>
              <a:t>7/8/2019</a:t>
            </a:fld>
            <a:endParaRPr lang="en-US"/>
          </a:p>
        </p:txBody>
      </p:sp>
      <p:sp>
        <p:nvSpPr>
          <p:cNvPr id="5" name="Footer Placeholder 4">
            <a:extLst>
              <a:ext uri="{FF2B5EF4-FFF2-40B4-BE49-F238E27FC236}">
                <a16:creationId xmlns:a16="http://schemas.microsoft.com/office/drawing/2014/main" id="{9B4F27F3-08F4-DD44-8FBC-B432EA82F4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257E8A-22AA-6E49-8322-94A7D781CC3C}"/>
              </a:ext>
            </a:extLst>
          </p:cNvPr>
          <p:cNvSpPr>
            <a:spLocks noGrp="1"/>
          </p:cNvSpPr>
          <p:nvPr>
            <p:ph type="sldNum" sz="quarter" idx="12"/>
          </p:nvPr>
        </p:nvSpPr>
        <p:spPr/>
        <p:txBody>
          <a:bodyPr/>
          <a:lstStyle/>
          <a:p>
            <a:fld id="{534CC312-4A70-684F-A428-2BA5C2F7EB7E}" type="slidenum">
              <a:rPr lang="en-US" smtClean="0"/>
              <a:t>‹#›</a:t>
            </a:fld>
            <a:endParaRPr lang="en-US"/>
          </a:p>
        </p:txBody>
      </p:sp>
    </p:spTree>
    <p:extLst>
      <p:ext uri="{BB962C8B-B14F-4D97-AF65-F5344CB8AC3E}">
        <p14:creationId xmlns:p14="http://schemas.microsoft.com/office/powerpoint/2010/main" val="1703697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8"/>
            <a:ext cx="109728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a:t>PRESENTATION TITLE</a:t>
            </a:r>
          </a:p>
        </p:txBody>
      </p:sp>
      <p:sp>
        <p:nvSpPr>
          <p:cNvPr id="10" name="Text Placeholder 9"/>
          <p:cNvSpPr>
            <a:spLocks noGrp="1"/>
          </p:cNvSpPr>
          <p:nvPr>
            <p:ph type="body" sz="quarter" idx="11" hasCustomPrompt="1"/>
          </p:nvPr>
        </p:nvSpPr>
        <p:spPr>
          <a:xfrm>
            <a:off x="10160" y="2415639"/>
            <a:ext cx="109728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a:t>Subtitle Here</a:t>
            </a:r>
          </a:p>
        </p:txBody>
      </p:sp>
      <p:sp>
        <p:nvSpPr>
          <p:cNvPr id="14" name="Text Placeholder 13"/>
          <p:cNvSpPr>
            <a:spLocks noGrp="1"/>
          </p:cNvSpPr>
          <p:nvPr>
            <p:ph type="body" sz="quarter" idx="12" hasCustomPrompt="1"/>
          </p:nvPr>
        </p:nvSpPr>
        <p:spPr>
          <a:xfrm>
            <a:off x="10885" y="3644105"/>
            <a:ext cx="109728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a:t>OPTIONAL AUTHOR NAME</a:t>
            </a:r>
          </a:p>
        </p:txBody>
      </p:sp>
      <p:sp>
        <p:nvSpPr>
          <p:cNvPr id="16" name="Text Placeholder 15"/>
          <p:cNvSpPr>
            <a:spLocks noGrp="1"/>
          </p:cNvSpPr>
          <p:nvPr>
            <p:ph type="body" sz="quarter" idx="13" hasCustomPrompt="1"/>
          </p:nvPr>
        </p:nvSpPr>
        <p:spPr>
          <a:xfrm>
            <a:off x="0" y="4063686"/>
            <a:ext cx="109728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1161919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3: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12236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9" name="Text Placeholder 9"/>
          <p:cNvSpPr>
            <a:spLocks noGrp="1"/>
          </p:cNvSpPr>
          <p:nvPr>
            <p:ph type="body" sz="quarter" idx="14" hasCustomPrompt="1"/>
          </p:nvPr>
        </p:nvSpPr>
        <p:spPr>
          <a:xfrm>
            <a:off x="581028" y="2185434"/>
            <a:ext cx="4877665"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5655948" y="2185434"/>
            <a:ext cx="4737734"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1" name="TextBox 10"/>
          <p:cNvSpPr txBox="1"/>
          <p:nvPr userDrawn="1"/>
        </p:nvSpPr>
        <p:spPr>
          <a:xfrm>
            <a:off x="-396238" y="2133601"/>
            <a:ext cx="184731" cy="369332"/>
          </a:xfrm>
          <a:prstGeom prst="rect">
            <a:avLst/>
          </a:prstGeom>
          <a:noFill/>
        </p:spPr>
        <p:txBody>
          <a:bodyPr wrap="none" rtlCol="0">
            <a:spAutoFit/>
          </a:bodyPr>
          <a:lstStyle/>
          <a:p>
            <a:endParaRPr lang="en-US" sz="1800"/>
          </a:p>
        </p:txBody>
      </p:sp>
    </p:spTree>
    <p:extLst>
      <p:ext uri="{BB962C8B-B14F-4D97-AF65-F5344CB8AC3E}">
        <p14:creationId xmlns:p14="http://schemas.microsoft.com/office/powerpoint/2010/main" val="3209917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5047107" y="1473518"/>
            <a:ext cx="5788534" cy="5219382"/>
          </a:xfrm>
          <a:prstGeom prst="rect">
            <a:avLst/>
          </a:prstGeom>
        </p:spPr>
        <p:txBody>
          <a:bodyPr vert="horz"/>
          <a:lstStyle>
            <a:lvl1pPr marL="0" indent="0">
              <a:buFontTx/>
              <a:buNone/>
              <a:defRPr sz="4400" baseline="30000">
                <a:solidFill>
                  <a:schemeClr val="tx1">
                    <a:lumMod val="65000"/>
                    <a:lumOff val="35000"/>
                  </a:schemeClr>
                </a:solidFill>
                <a:latin typeface="ITC Franklin Gothic Std Book Extra Compressed"/>
              </a:defRPr>
            </a:lvl1pPr>
          </a:lstStyle>
          <a:p>
            <a:pPr lvl="0"/>
            <a:r>
              <a:rPr lang="en-US"/>
              <a:t>1. Introduction Title Placed Here</a:t>
            </a:r>
          </a:p>
          <a:p>
            <a:pPr lvl="0"/>
            <a:r>
              <a:rPr lang="en-US"/>
              <a:t>2. Purpose Title Here</a:t>
            </a:r>
          </a:p>
          <a:p>
            <a:pPr lvl="0"/>
            <a:r>
              <a:rPr lang="en-US"/>
              <a:t>3. Description Title Would Go Here</a:t>
            </a:r>
          </a:p>
          <a:p>
            <a:pPr lvl="0"/>
            <a:r>
              <a:rPr lang="en-US"/>
              <a:t>4. </a:t>
            </a:r>
            <a:r>
              <a:rPr lang="en-US" err="1"/>
              <a:t>Lorem</a:t>
            </a:r>
            <a:r>
              <a:rPr lang="en-US"/>
              <a:t> </a:t>
            </a:r>
            <a:r>
              <a:rPr lang="en-US" err="1"/>
              <a:t>Etam</a:t>
            </a:r>
            <a:r>
              <a:rPr lang="en-US"/>
              <a:t> Would Go Here</a:t>
            </a:r>
          </a:p>
          <a:p>
            <a:pPr lvl="0"/>
            <a:r>
              <a:rPr lang="en-US"/>
              <a:t>5. </a:t>
            </a:r>
            <a:r>
              <a:rPr lang="en-US" err="1"/>
              <a:t>Ipsum</a:t>
            </a:r>
            <a:r>
              <a:rPr lang="en-US"/>
              <a:t> Dolor Would Go Here</a:t>
            </a:r>
          </a:p>
          <a:p>
            <a:pPr lvl="0"/>
            <a:r>
              <a:rPr lang="en-US"/>
              <a:t>6. Methodology Would Be Placed Here</a:t>
            </a:r>
          </a:p>
          <a:p>
            <a:pPr lvl="0"/>
            <a:r>
              <a:rPr lang="en-US"/>
              <a:t>7. Research Title Would Go Here</a:t>
            </a:r>
          </a:p>
          <a:p>
            <a:pPr lvl="0"/>
            <a:r>
              <a:rPr lang="en-US"/>
              <a:t>8. Findings Another Title Would Go Here</a:t>
            </a:r>
          </a:p>
        </p:txBody>
      </p:sp>
    </p:spTree>
    <p:extLst>
      <p:ext uri="{BB962C8B-B14F-4D97-AF65-F5344CB8AC3E}">
        <p14:creationId xmlns:p14="http://schemas.microsoft.com/office/powerpoint/2010/main" val="1035682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E895-3FD5-4160-BFE9-DD8E46148CD9}"/>
              </a:ext>
            </a:extLst>
          </p:cNvPr>
          <p:cNvSpPr>
            <a:spLocks noGrp="1"/>
          </p:cNvSpPr>
          <p:nvPr>
            <p:ph type="title" hasCustomPrompt="1"/>
          </p:nvPr>
        </p:nvSpPr>
        <p:spPr>
          <a:xfrm>
            <a:off x="754380" y="365127"/>
            <a:ext cx="9464040" cy="625475"/>
          </a:xfrm>
          <a:prstGeom prst="rect">
            <a:avLst/>
          </a:prstGeom>
        </p:spPr>
        <p:txBody>
          <a:bodyPr/>
          <a:lstStyle>
            <a:lvl1pPr>
              <a:defRPr sz="2880">
                <a:solidFill>
                  <a:schemeClr val="accent6">
                    <a:lumMod val="75000"/>
                  </a:schemeClr>
                </a:solidFill>
                <a:latin typeface="ITC Franklin Gothic Std Demi Compressed"/>
              </a:defRPr>
            </a:lvl1pPr>
          </a:lstStyle>
          <a:p>
            <a:pPr lvl="0"/>
            <a:r>
              <a:rPr lang="en-US"/>
              <a:t>LONG PARAGRAPH TEMPLATE TITLE</a:t>
            </a:r>
          </a:p>
        </p:txBody>
      </p:sp>
      <p:sp>
        <p:nvSpPr>
          <p:cNvPr id="3" name="Slide Number Placeholder 2">
            <a:extLst>
              <a:ext uri="{FF2B5EF4-FFF2-40B4-BE49-F238E27FC236}">
                <a16:creationId xmlns:a16="http://schemas.microsoft.com/office/drawing/2014/main" id="{801111D1-7250-4531-91C9-BADFF150A987}"/>
              </a:ext>
            </a:extLst>
          </p:cNvPr>
          <p:cNvSpPr>
            <a:spLocks noGrp="1"/>
          </p:cNvSpPr>
          <p:nvPr>
            <p:ph type="sldNum" sz="quarter" idx="10"/>
          </p:nvPr>
        </p:nvSpPr>
        <p:spPr/>
        <p:txBody>
          <a:bodyPr/>
          <a:lstStyle/>
          <a:p>
            <a:fld id="{0F418C06-167A-E646-9EF6-18275B625F6B}" type="slidenum">
              <a:rPr lang="en-US" smtClean="0"/>
              <a:pPr/>
              <a:t>‹#›</a:t>
            </a:fld>
            <a:endParaRPr lang="en-US"/>
          </a:p>
        </p:txBody>
      </p:sp>
      <p:sp>
        <p:nvSpPr>
          <p:cNvPr id="7" name="Content Placeholder 6">
            <a:extLst>
              <a:ext uri="{FF2B5EF4-FFF2-40B4-BE49-F238E27FC236}">
                <a16:creationId xmlns:a16="http://schemas.microsoft.com/office/drawing/2014/main" id="{59648506-7D9F-430B-8E57-4B900BBA5F45}"/>
              </a:ext>
            </a:extLst>
          </p:cNvPr>
          <p:cNvSpPr>
            <a:spLocks noGrp="1"/>
          </p:cNvSpPr>
          <p:nvPr>
            <p:ph sz="quarter" idx="11"/>
          </p:nvPr>
        </p:nvSpPr>
        <p:spPr>
          <a:xfrm>
            <a:off x="754380" y="1143000"/>
            <a:ext cx="9464040" cy="4648200"/>
          </a:xfrm>
          <a:prstGeom prst="rect">
            <a:avLst/>
          </a:prstGeom>
        </p:spPr>
        <p:txBody>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7536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066800" y="660400"/>
            <a:ext cx="8945880" cy="4965700"/>
          </a:xfrm>
          <a:prstGeom prst="rect">
            <a:avLst/>
          </a:prstGeom>
        </p:spPr>
        <p:txBody>
          <a:bodyPr vert="horz"/>
          <a:lstStyle>
            <a:lvl1pPr marL="0" indent="0">
              <a:buFontTx/>
              <a:buNone/>
              <a:defRPr baseline="0"/>
            </a:lvl1pPr>
          </a:lstStyle>
          <a:p>
            <a:r>
              <a:rPr lang="en-US"/>
              <a:t>Drag/Insert Image here</a:t>
            </a:r>
          </a:p>
        </p:txBody>
      </p:sp>
      <p:sp>
        <p:nvSpPr>
          <p:cNvPr id="10" name="Text Placeholder 9"/>
          <p:cNvSpPr>
            <a:spLocks noGrp="1"/>
          </p:cNvSpPr>
          <p:nvPr>
            <p:ph type="body" sz="quarter" idx="11" hasCustomPrompt="1"/>
          </p:nvPr>
        </p:nvSpPr>
        <p:spPr>
          <a:xfrm>
            <a:off x="1066801" y="5786967"/>
            <a:ext cx="5821680" cy="402160"/>
          </a:xfrm>
          <a:prstGeom prst="rect">
            <a:avLst/>
          </a:prstGeom>
        </p:spPr>
        <p:txBody>
          <a:bodyPr vert="horz"/>
          <a:lstStyle>
            <a:lvl1pPr marL="0" indent="0">
              <a:buFontTx/>
              <a:buNone/>
              <a:defRPr sz="1800" baseline="0">
                <a:solidFill>
                  <a:schemeClr val="tx2">
                    <a:lumMod val="75000"/>
                  </a:schemeClr>
                </a:solidFill>
                <a:latin typeface="ITC Franklin Gothic Std Demi Compressed"/>
              </a:defRPr>
            </a:lvl1pPr>
          </a:lstStyle>
          <a:p>
            <a:pPr lvl="0"/>
            <a:r>
              <a:rPr lang="en-US"/>
              <a:t>TITLE FOR IMAGE HERE</a:t>
            </a:r>
          </a:p>
        </p:txBody>
      </p:sp>
      <p:sp>
        <p:nvSpPr>
          <p:cNvPr id="12" name="Text Placeholder 11"/>
          <p:cNvSpPr>
            <a:spLocks noGrp="1"/>
          </p:cNvSpPr>
          <p:nvPr>
            <p:ph type="body" sz="quarter" idx="12" hasCustomPrompt="1"/>
          </p:nvPr>
        </p:nvSpPr>
        <p:spPr>
          <a:xfrm>
            <a:off x="1066800" y="6189127"/>
            <a:ext cx="8945880" cy="355600"/>
          </a:xfrm>
          <a:prstGeom prst="rect">
            <a:avLst/>
          </a:prstGeom>
        </p:spPr>
        <p:txBody>
          <a:bodyPr vert="horz"/>
          <a:lstStyle>
            <a:lvl1pPr marL="0" indent="0">
              <a:buFontTx/>
              <a:buNone/>
              <a:defRPr sz="1260" baseline="0">
                <a:solidFill>
                  <a:schemeClr val="tx2">
                    <a:lumMod val="75000"/>
                  </a:schemeClr>
                </a:solidFill>
                <a:latin typeface="ITC Franklin Gothic Std Book Compressed"/>
              </a:defRPr>
            </a:lvl1pPr>
          </a:lstStyle>
          <a:p>
            <a:pPr lvl="0"/>
            <a:r>
              <a:rPr lang="en-US"/>
              <a:t>Subtitle And Description For Image Here</a:t>
            </a:r>
          </a:p>
        </p:txBody>
      </p:sp>
    </p:spTree>
    <p:extLst>
      <p:ext uri="{BB962C8B-B14F-4D97-AF65-F5344CB8AC3E}">
        <p14:creationId xmlns:p14="http://schemas.microsoft.com/office/powerpoint/2010/main" val="35490044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1: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65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2: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4925381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2: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6140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9" name="Text Placeholder 9"/>
          <p:cNvSpPr>
            <a:spLocks noGrp="1"/>
          </p:cNvSpPr>
          <p:nvPr>
            <p:ph type="body" sz="quarter" idx="14" hasCustomPrompt="1"/>
          </p:nvPr>
        </p:nvSpPr>
        <p:spPr>
          <a:xfrm>
            <a:off x="581028" y="1817688"/>
            <a:ext cx="4877665"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5655948" y="1817688"/>
            <a:ext cx="4737734"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Tree>
    <p:extLst>
      <p:ext uri="{BB962C8B-B14F-4D97-AF65-F5344CB8AC3E}">
        <p14:creationId xmlns:p14="http://schemas.microsoft.com/office/powerpoint/2010/main" val="28775235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2: bulleted text">
    <p:spTree>
      <p:nvGrpSpPr>
        <p:cNvPr id="1" name=""/>
        <p:cNvGrpSpPr/>
        <p:nvPr/>
      </p:nvGrpSpPr>
      <p:grpSpPr>
        <a:xfrm>
          <a:off x="0" y="0"/>
          <a:ext cx="0" cy="0"/>
          <a:chOff x="0" y="0"/>
          <a:chExt cx="0" cy="0"/>
        </a:xfrm>
      </p:grpSpPr>
      <p:sp>
        <p:nvSpPr>
          <p:cNvPr id="8" name="Text Placeholder 11"/>
          <p:cNvSpPr>
            <a:spLocks noGrp="1"/>
          </p:cNvSpPr>
          <p:nvPr>
            <p:ph type="body" sz="quarter" idx="11" hasCustomPrompt="1"/>
          </p:nvPr>
        </p:nvSpPr>
        <p:spPr>
          <a:xfrm>
            <a:off x="3605784" y="1689100"/>
            <a:ext cx="3816096" cy="4013200"/>
          </a:xfrm>
          <a:prstGeom prst="rect">
            <a:avLst/>
          </a:prstGeom>
        </p:spPr>
        <p:txBody>
          <a:bodyPr vert="horz"/>
          <a:lstStyle>
            <a:lvl1pPr marL="342907" indent="-342907">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9" name="Slide Number Placeholder 8"/>
          <p:cNvSpPr>
            <a:spLocks noGrp="1"/>
          </p:cNvSpPr>
          <p:nvPr>
            <p:ph type="sldNum" sz="quarter" idx="12"/>
          </p:nvPr>
        </p:nvSpPr>
        <p:spPr/>
        <p:txBody>
          <a:bodyPr/>
          <a:lstStyle/>
          <a:p>
            <a:fld id="{0F418C06-167A-E646-9EF6-18275B625F6B}" type="slidenum">
              <a:rPr lang="en-US" smtClean="0"/>
              <a:pPr/>
              <a:t>‹#›</a:t>
            </a:fld>
            <a:endParaRPr lang="en-US"/>
          </a:p>
        </p:txBody>
      </p:sp>
      <p:sp>
        <p:nvSpPr>
          <p:cNvPr id="10" name="Text Placeholder 7"/>
          <p:cNvSpPr>
            <a:spLocks noGrp="1"/>
          </p:cNvSpPr>
          <p:nvPr>
            <p:ph type="body" sz="quarter" idx="10" hasCustomPrompt="1"/>
          </p:nvPr>
        </p:nvSpPr>
        <p:spPr>
          <a:xfrm>
            <a:off x="0" y="6223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Tree>
    <p:extLst>
      <p:ext uri="{BB962C8B-B14F-4D97-AF65-F5344CB8AC3E}">
        <p14:creationId xmlns:p14="http://schemas.microsoft.com/office/powerpoint/2010/main" val="6596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5047107" y="1473518"/>
            <a:ext cx="5788534" cy="5219382"/>
          </a:xfrm>
          <a:prstGeom prst="rect">
            <a:avLst/>
          </a:prstGeom>
        </p:spPr>
        <p:txBody>
          <a:bodyPr vert="horz"/>
          <a:lstStyle>
            <a:lvl1pPr marL="0" indent="0">
              <a:buFontTx/>
              <a:buNone/>
              <a:defRPr sz="4400" baseline="30000">
                <a:solidFill>
                  <a:schemeClr val="tx1">
                    <a:lumMod val="65000"/>
                    <a:lumOff val="35000"/>
                  </a:schemeClr>
                </a:solidFill>
                <a:latin typeface="ITC Franklin Gothic Std Book Extra Compressed"/>
              </a:defRPr>
            </a:lvl1pPr>
          </a:lstStyle>
          <a:p>
            <a:pPr lvl="0"/>
            <a:r>
              <a:rPr lang="en-US"/>
              <a:t>1. Introduction Title Placed Here</a:t>
            </a:r>
          </a:p>
          <a:p>
            <a:pPr lvl="0"/>
            <a:r>
              <a:rPr lang="en-US"/>
              <a:t>2. Purpose Title Here</a:t>
            </a:r>
          </a:p>
          <a:p>
            <a:pPr lvl="0"/>
            <a:r>
              <a:rPr lang="en-US"/>
              <a:t>3. Description Title Would Go Here</a:t>
            </a:r>
          </a:p>
          <a:p>
            <a:pPr lvl="0"/>
            <a:r>
              <a:rPr lang="en-US"/>
              <a:t>4. </a:t>
            </a:r>
            <a:r>
              <a:rPr lang="en-US" err="1"/>
              <a:t>Lorem</a:t>
            </a:r>
            <a:r>
              <a:rPr lang="en-US"/>
              <a:t> </a:t>
            </a:r>
            <a:r>
              <a:rPr lang="en-US" err="1"/>
              <a:t>Etam</a:t>
            </a:r>
            <a:r>
              <a:rPr lang="en-US"/>
              <a:t> Would Go Here</a:t>
            </a:r>
          </a:p>
          <a:p>
            <a:pPr lvl="0"/>
            <a:r>
              <a:rPr lang="en-US"/>
              <a:t>5. </a:t>
            </a:r>
            <a:r>
              <a:rPr lang="en-US" err="1"/>
              <a:t>Ipsum</a:t>
            </a:r>
            <a:r>
              <a:rPr lang="en-US"/>
              <a:t> Dolor Would Go Here</a:t>
            </a:r>
          </a:p>
          <a:p>
            <a:pPr lvl="0"/>
            <a:r>
              <a:rPr lang="en-US"/>
              <a:t>6. Methodology Would Be Placed Here</a:t>
            </a:r>
          </a:p>
          <a:p>
            <a:pPr lvl="0"/>
            <a:r>
              <a:rPr lang="en-US"/>
              <a:t>7. Research Title Would Go Here</a:t>
            </a:r>
          </a:p>
          <a:p>
            <a:pPr lvl="0"/>
            <a:r>
              <a:rPr lang="en-US"/>
              <a:t>8. Findings Another Title Would Go Here</a:t>
            </a:r>
          </a:p>
        </p:txBody>
      </p:sp>
    </p:spTree>
    <p:extLst>
      <p:ext uri="{BB962C8B-B14F-4D97-AF65-F5344CB8AC3E}">
        <p14:creationId xmlns:p14="http://schemas.microsoft.com/office/powerpoint/2010/main" val="3530823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2: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5" name="Text Placeholder 7"/>
          <p:cNvSpPr>
            <a:spLocks noGrp="1"/>
          </p:cNvSpPr>
          <p:nvPr>
            <p:ph type="body" sz="quarter" idx="13" hasCustomPrompt="1"/>
          </p:nvPr>
        </p:nvSpPr>
        <p:spPr>
          <a:xfrm>
            <a:off x="0" y="6140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6" name="Text Placeholder 10"/>
          <p:cNvSpPr>
            <a:spLocks noGrp="1"/>
          </p:cNvSpPr>
          <p:nvPr>
            <p:ph type="body" sz="quarter" idx="14" hasCustomPrompt="1"/>
          </p:nvPr>
        </p:nvSpPr>
        <p:spPr>
          <a:xfrm>
            <a:off x="1737360" y="1816100"/>
            <a:ext cx="743712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24151209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2: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a:p>
        </p:txBody>
      </p:sp>
      <p:sp>
        <p:nvSpPr>
          <p:cNvPr id="13" name="Text Placeholder 7"/>
          <p:cNvSpPr>
            <a:spLocks noGrp="1"/>
          </p:cNvSpPr>
          <p:nvPr>
            <p:ph type="body" sz="quarter" idx="11" hasCustomPrompt="1"/>
          </p:nvPr>
        </p:nvSpPr>
        <p:spPr>
          <a:xfrm>
            <a:off x="0" y="6223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25833083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2: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976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3: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3182421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3: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12236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9" name="Text Placeholder 9"/>
          <p:cNvSpPr>
            <a:spLocks noGrp="1"/>
          </p:cNvSpPr>
          <p:nvPr>
            <p:ph type="body" sz="quarter" idx="14" hasCustomPrompt="1"/>
          </p:nvPr>
        </p:nvSpPr>
        <p:spPr>
          <a:xfrm>
            <a:off x="581028" y="2185434"/>
            <a:ext cx="4877665"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5655948" y="2185434"/>
            <a:ext cx="4737734"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1" name="TextBox 10"/>
          <p:cNvSpPr txBox="1"/>
          <p:nvPr userDrawn="1"/>
        </p:nvSpPr>
        <p:spPr>
          <a:xfrm>
            <a:off x="-396238" y="2133601"/>
            <a:ext cx="184731" cy="369332"/>
          </a:xfrm>
          <a:prstGeom prst="rect">
            <a:avLst/>
          </a:prstGeom>
          <a:noFill/>
        </p:spPr>
        <p:txBody>
          <a:bodyPr wrap="none" rtlCol="0">
            <a:spAutoFit/>
          </a:bodyPr>
          <a:lstStyle/>
          <a:p>
            <a:endParaRPr lang="en-US" sz="1800"/>
          </a:p>
        </p:txBody>
      </p:sp>
    </p:spTree>
    <p:extLst>
      <p:ext uri="{BB962C8B-B14F-4D97-AF65-F5344CB8AC3E}">
        <p14:creationId xmlns:p14="http://schemas.microsoft.com/office/powerpoint/2010/main" val="21796938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3: bulleted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1" hasCustomPrompt="1"/>
          </p:nvPr>
        </p:nvSpPr>
        <p:spPr>
          <a:xfrm>
            <a:off x="0" y="12192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
        <p:nvSpPr>
          <p:cNvPr id="9" name="Text Placeholder 11"/>
          <p:cNvSpPr>
            <a:spLocks noGrp="1"/>
          </p:cNvSpPr>
          <p:nvPr>
            <p:ph type="body" sz="quarter" idx="12" hasCustomPrompt="1"/>
          </p:nvPr>
        </p:nvSpPr>
        <p:spPr>
          <a:xfrm>
            <a:off x="3605784" y="2006600"/>
            <a:ext cx="3816096" cy="3886200"/>
          </a:xfrm>
          <a:prstGeom prst="rect">
            <a:avLst/>
          </a:prstGeom>
        </p:spPr>
        <p:txBody>
          <a:bodyPr vert="horz"/>
          <a:lstStyle>
            <a:lvl1pPr marL="342907" indent="-342907">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Tree>
    <p:extLst>
      <p:ext uri="{BB962C8B-B14F-4D97-AF65-F5344CB8AC3E}">
        <p14:creationId xmlns:p14="http://schemas.microsoft.com/office/powerpoint/2010/main" val="22456473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3: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9" name="Text Placeholder 7"/>
          <p:cNvSpPr>
            <a:spLocks noGrp="1"/>
          </p:cNvSpPr>
          <p:nvPr>
            <p:ph type="body" sz="quarter" idx="13" hasCustomPrompt="1"/>
          </p:nvPr>
        </p:nvSpPr>
        <p:spPr>
          <a:xfrm>
            <a:off x="0" y="12363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10" name="Text Placeholder 10"/>
          <p:cNvSpPr>
            <a:spLocks noGrp="1"/>
          </p:cNvSpPr>
          <p:nvPr>
            <p:ph type="body" sz="quarter" idx="14" hasCustomPrompt="1"/>
          </p:nvPr>
        </p:nvSpPr>
        <p:spPr>
          <a:xfrm>
            <a:off x="1737360" y="2298700"/>
            <a:ext cx="743712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13538036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3: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12446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9999677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11957604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11" name="Text Placeholder 10"/>
          <p:cNvSpPr>
            <a:spLocks noGrp="1"/>
          </p:cNvSpPr>
          <p:nvPr>
            <p:ph type="body" sz="quarter" idx="14" hasCustomPrompt="1"/>
          </p:nvPr>
        </p:nvSpPr>
        <p:spPr>
          <a:xfrm>
            <a:off x="1737360" y="1816100"/>
            <a:ext cx="743712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2628702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37372255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8997792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8"/>
            <a:ext cx="109728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a:t>PRESENTATION TITLE</a:t>
            </a:r>
          </a:p>
        </p:txBody>
      </p:sp>
      <p:sp>
        <p:nvSpPr>
          <p:cNvPr id="10" name="Text Placeholder 9"/>
          <p:cNvSpPr>
            <a:spLocks noGrp="1"/>
          </p:cNvSpPr>
          <p:nvPr>
            <p:ph type="body" sz="quarter" idx="11" hasCustomPrompt="1"/>
          </p:nvPr>
        </p:nvSpPr>
        <p:spPr>
          <a:xfrm>
            <a:off x="10160" y="2415639"/>
            <a:ext cx="109728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a:t>Subtitle Here</a:t>
            </a:r>
          </a:p>
        </p:txBody>
      </p:sp>
      <p:sp>
        <p:nvSpPr>
          <p:cNvPr id="14" name="Text Placeholder 13"/>
          <p:cNvSpPr>
            <a:spLocks noGrp="1"/>
          </p:cNvSpPr>
          <p:nvPr>
            <p:ph type="body" sz="quarter" idx="12" hasCustomPrompt="1"/>
          </p:nvPr>
        </p:nvSpPr>
        <p:spPr>
          <a:xfrm>
            <a:off x="10885" y="3644105"/>
            <a:ext cx="109728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a:t>OPTIONAL AUTHOR NAME</a:t>
            </a:r>
          </a:p>
        </p:txBody>
      </p:sp>
      <p:sp>
        <p:nvSpPr>
          <p:cNvPr id="16" name="Text Placeholder 15"/>
          <p:cNvSpPr>
            <a:spLocks noGrp="1"/>
          </p:cNvSpPr>
          <p:nvPr>
            <p:ph type="body" sz="quarter" idx="13" hasCustomPrompt="1"/>
          </p:nvPr>
        </p:nvSpPr>
        <p:spPr>
          <a:xfrm>
            <a:off x="0" y="4063686"/>
            <a:ext cx="109728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27910235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
        <p:nvSpPr>
          <p:cNvPr id="12" name="Text Placeholder 11"/>
          <p:cNvSpPr>
            <a:spLocks noGrp="1"/>
          </p:cNvSpPr>
          <p:nvPr>
            <p:ph type="body" sz="quarter" idx="11" hasCustomPrompt="1"/>
          </p:nvPr>
        </p:nvSpPr>
        <p:spPr>
          <a:xfrm>
            <a:off x="3605784" y="1689100"/>
            <a:ext cx="3816096"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54677" y="6460256"/>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4439999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3: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7758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066800" y="660400"/>
            <a:ext cx="8945880" cy="4965700"/>
          </a:xfrm>
          <a:prstGeom prst="rect">
            <a:avLst/>
          </a:prstGeom>
        </p:spPr>
        <p:txBody>
          <a:bodyPr vert="horz"/>
          <a:lstStyle>
            <a:lvl1pPr marL="0" indent="0">
              <a:buFontTx/>
              <a:buNone/>
              <a:defRPr baseline="0"/>
            </a:lvl1pPr>
          </a:lstStyle>
          <a:p>
            <a:r>
              <a:rPr lang="en-US"/>
              <a:t>Drag/Insert Image here</a:t>
            </a:r>
          </a:p>
        </p:txBody>
      </p:sp>
      <p:sp>
        <p:nvSpPr>
          <p:cNvPr id="10" name="Text Placeholder 9"/>
          <p:cNvSpPr>
            <a:spLocks noGrp="1"/>
          </p:cNvSpPr>
          <p:nvPr>
            <p:ph type="body" sz="quarter" idx="11" hasCustomPrompt="1"/>
          </p:nvPr>
        </p:nvSpPr>
        <p:spPr>
          <a:xfrm>
            <a:off x="1066800" y="5786967"/>
            <a:ext cx="5821680" cy="402160"/>
          </a:xfrm>
          <a:prstGeom prst="rect">
            <a:avLst/>
          </a:prstGeom>
        </p:spPr>
        <p:txBody>
          <a:bodyPr vert="horz"/>
          <a:lstStyle>
            <a:lvl1pPr marL="0" indent="0">
              <a:buFontTx/>
              <a:buNone/>
              <a:defRPr sz="2000" baseline="0">
                <a:solidFill>
                  <a:schemeClr val="tx2">
                    <a:lumMod val="75000"/>
                  </a:schemeClr>
                </a:solidFill>
                <a:latin typeface="ITC Franklin Gothic Std Demi Compressed"/>
              </a:defRPr>
            </a:lvl1pPr>
          </a:lstStyle>
          <a:p>
            <a:pPr lvl="0"/>
            <a:r>
              <a:rPr lang="en-US"/>
              <a:t>TITLE FOR IMAGE HERE</a:t>
            </a:r>
          </a:p>
        </p:txBody>
      </p:sp>
      <p:sp>
        <p:nvSpPr>
          <p:cNvPr id="12" name="Text Placeholder 11"/>
          <p:cNvSpPr>
            <a:spLocks noGrp="1"/>
          </p:cNvSpPr>
          <p:nvPr>
            <p:ph type="body" sz="quarter" idx="12" hasCustomPrompt="1"/>
          </p:nvPr>
        </p:nvSpPr>
        <p:spPr>
          <a:xfrm>
            <a:off x="1066800" y="6189127"/>
            <a:ext cx="8945880" cy="355600"/>
          </a:xfrm>
          <a:prstGeom prst="rect">
            <a:avLst/>
          </a:prstGeom>
        </p:spPr>
        <p:txBody>
          <a:bodyPr vert="horz"/>
          <a:lstStyle>
            <a:lvl1pPr marL="0" indent="0">
              <a:buFontTx/>
              <a:buNone/>
              <a:defRPr sz="1400" baseline="0">
                <a:solidFill>
                  <a:schemeClr val="tx2">
                    <a:lumMod val="75000"/>
                  </a:schemeClr>
                </a:solidFill>
                <a:latin typeface="ITC Franklin Gothic Std Book Compressed"/>
              </a:defRPr>
            </a:lvl1pPr>
          </a:lstStyle>
          <a:p>
            <a:pPr lvl="0"/>
            <a:r>
              <a:rPr lang="en-US"/>
              <a:t>Subtitle And Description For Image Here</a:t>
            </a:r>
          </a:p>
        </p:txBody>
      </p:sp>
    </p:spTree>
    <p:extLst>
      <p:ext uri="{BB962C8B-B14F-4D97-AF65-F5344CB8AC3E}">
        <p14:creationId xmlns:p14="http://schemas.microsoft.com/office/powerpoint/2010/main" val="1319562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10" name="Text Placeholder 9"/>
          <p:cNvSpPr>
            <a:spLocks noGrp="1"/>
          </p:cNvSpPr>
          <p:nvPr>
            <p:ph type="body" sz="quarter" idx="14" hasCustomPrompt="1"/>
          </p:nvPr>
        </p:nvSpPr>
        <p:spPr>
          <a:xfrm>
            <a:off x="581028" y="1817688"/>
            <a:ext cx="4877665"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1" name="Text Placeholder 9"/>
          <p:cNvSpPr>
            <a:spLocks noGrp="1"/>
          </p:cNvSpPr>
          <p:nvPr>
            <p:ph type="body" sz="quarter" idx="15" hasCustomPrompt="1"/>
          </p:nvPr>
        </p:nvSpPr>
        <p:spPr>
          <a:xfrm>
            <a:off x="5655948" y="1817688"/>
            <a:ext cx="4737734"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3"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2084561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
        <p:nvSpPr>
          <p:cNvPr id="12" name="Text Placeholder 11"/>
          <p:cNvSpPr>
            <a:spLocks noGrp="1"/>
          </p:cNvSpPr>
          <p:nvPr>
            <p:ph type="body" sz="quarter" idx="11" hasCustomPrompt="1"/>
          </p:nvPr>
        </p:nvSpPr>
        <p:spPr>
          <a:xfrm>
            <a:off x="3605784" y="1689100"/>
            <a:ext cx="3816096" cy="4013200"/>
          </a:xfrm>
          <a:prstGeom prst="rect">
            <a:avLst/>
          </a:prstGeom>
        </p:spPr>
        <p:txBody>
          <a:bodyPr vert="horz"/>
          <a:lstStyle>
            <a:lvl1pPr marL="342907" indent="-342907">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3078770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11" name="Text Placeholder 10"/>
          <p:cNvSpPr>
            <a:spLocks noGrp="1"/>
          </p:cNvSpPr>
          <p:nvPr>
            <p:ph type="body" sz="quarter" idx="14" hasCustomPrompt="1"/>
          </p:nvPr>
        </p:nvSpPr>
        <p:spPr>
          <a:xfrm>
            <a:off x="1737360" y="1816100"/>
            <a:ext cx="743712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916638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1489510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E9F54-2D85-724D-AD11-347845B434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023FC5-27F7-6746-8AAA-C5AAB39AC0A0}"/>
              </a:ext>
            </a:extLst>
          </p:cNvPr>
          <p:cNvSpPr>
            <a:spLocks noGrp="1"/>
          </p:cNvSpPr>
          <p:nvPr>
            <p:ph sz="half" idx="1"/>
          </p:nvPr>
        </p:nvSpPr>
        <p:spPr>
          <a:xfrm>
            <a:off x="754380" y="1825625"/>
            <a:ext cx="466344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7C6D98-D36D-FD48-AE79-FA1BE03ADBF6}"/>
              </a:ext>
            </a:extLst>
          </p:cNvPr>
          <p:cNvSpPr>
            <a:spLocks noGrp="1"/>
          </p:cNvSpPr>
          <p:nvPr>
            <p:ph sz="half" idx="2"/>
          </p:nvPr>
        </p:nvSpPr>
        <p:spPr>
          <a:xfrm>
            <a:off x="5554980" y="1825625"/>
            <a:ext cx="466344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5ABDDD-3F7E-E542-8D10-B52C12A492FB}"/>
              </a:ext>
            </a:extLst>
          </p:cNvPr>
          <p:cNvSpPr>
            <a:spLocks noGrp="1"/>
          </p:cNvSpPr>
          <p:nvPr>
            <p:ph type="dt" sz="half" idx="10"/>
          </p:nvPr>
        </p:nvSpPr>
        <p:spPr/>
        <p:txBody>
          <a:bodyPr/>
          <a:lstStyle/>
          <a:p>
            <a:fld id="{73E3D589-E13C-A744-A62B-8EB636F649CA}" type="datetimeFigureOut">
              <a:rPr lang="en-US" smtClean="0"/>
              <a:t>7/8/2019</a:t>
            </a:fld>
            <a:endParaRPr lang="en-US"/>
          </a:p>
        </p:txBody>
      </p:sp>
      <p:sp>
        <p:nvSpPr>
          <p:cNvPr id="6" name="Footer Placeholder 5">
            <a:extLst>
              <a:ext uri="{FF2B5EF4-FFF2-40B4-BE49-F238E27FC236}">
                <a16:creationId xmlns:a16="http://schemas.microsoft.com/office/drawing/2014/main" id="{51917635-CA7B-184F-82F7-40259A77AC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0D912B-D4F8-2342-AD01-CC749AD2256B}"/>
              </a:ext>
            </a:extLst>
          </p:cNvPr>
          <p:cNvSpPr>
            <a:spLocks noGrp="1"/>
          </p:cNvSpPr>
          <p:nvPr>
            <p:ph type="sldNum" sz="quarter" idx="12"/>
          </p:nvPr>
        </p:nvSpPr>
        <p:spPr/>
        <p:txBody>
          <a:bodyPr/>
          <a:lstStyle/>
          <a:p>
            <a:fld id="{534CC312-4A70-684F-A428-2BA5C2F7EB7E}" type="slidenum">
              <a:rPr lang="en-US" smtClean="0"/>
              <a:t>‹#›</a:t>
            </a:fld>
            <a:endParaRPr lang="en-US"/>
          </a:p>
        </p:txBody>
      </p:sp>
    </p:spTree>
    <p:extLst>
      <p:ext uri="{BB962C8B-B14F-4D97-AF65-F5344CB8AC3E}">
        <p14:creationId xmlns:p14="http://schemas.microsoft.com/office/powerpoint/2010/main" val="2000206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3F09A-0EB1-2F42-9BA2-E54A31464E3D}"/>
              </a:ext>
            </a:extLst>
          </p:cNvPr>
          <p:cNvSpPr>
            <a:spLocks noGrp="1"/>
          </p:cNvSpPr>
          <p:nvPr>
            <p:ph type="title"/>
          </p:nvPr>
        </p:nvSpPr>
        <p:spPr>
          <a:xfrm>
            <a:off x="755810" y="457200"/>
            <a:ext cx="3539014"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AFA5E50-8AC6-5E4F-A1B9-F416496B8C83}"/>
              </a:ext>
            </a:extLst>
          </p:cNvPr>
          <p:cNvSpPr>
            <a:spLocks noGrp="1"/>
          </p:cNvSpPr>
          <p:nvPr>
            <p:ph idx="1"/>
          </p:nvPr>
        </p:nvSpPr>
        <p:spPr>
          <a:xfrm>
            <a:off x="4664869" y="987429"/>
            <a:ext cx="555498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D8FFB5-DE7D-A145-BE64-0B5946650CDA}"/>
              </a:ext>
            </a:extLst>
          </p:cNvPr>
          <p:cNvSpPr>
            <a:spLocks noGrp="1"/>
          </p:cNvSpPr>
          <p:nvPr>
            <p:ph type="body" sz="half" idx="2"/>
          </p:nvPr>
        </p:nvSpPr>
        <p:spPr>
          <a:xfrm>
            <a:off x="755810" y="2057400"/>
            <a:ext cx="3539014" cy="3811588"/>
          </a:xfrm>
        </p:spPr>
        <p:txBody>
          <a:bodyPr/>
          <a:lstStyle>
            <a:lvl1pPr marL="0" indent="0">
              <a:buNone/>
              <a:defRPr sz="1200"/>
            </a:lvl1pPr>
            <a:lvl2pPr marL="342907" indent="0">
              <a:buNone/>
              <a:defRPr sz="1050"/>
            </a:lvl2pPr>
            <a:lvl3pPr marL="685814" indent="0">
              <a:buNone/>
              <a:defRPr sz="900"/>
            </a:lvl3pPr>
            <a:lvl4pPr marL="1028721" indent="0">
              <a:buNone/>
              <a:defRPr sz="750"/>
            </a:lvl4pPr>
            <a:lvl5pPr marL="1371627" indent="0">
              <a:buNone/>
              <a:defRPr sz="750"/>
            </a:lvl5pPr>
            <a:lvl6pPr marL="1714534" indent="0">
              <a:buNone/>
              <a:defRPr sz="750"/>
            </a:lvl6pPr>
            <a:lvl7pPr marL="2057441" indent="0">
              <a:buNone/>
              <a:defRPr sz="750"/>
            </a:lvl7pPr>
            <a:lvl8pPr marL="2400348" indent="0">
              <a:buNone/>
              <a:defRPr sz="750"/>
            </a:lvl8pPr>
            <a:lvl9pPr marL="2743255"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17A2DAA-742C-AF4A-AB4F-E6170530624C}"/>
              </a:ext>
            </a:extLst>
          </p:cNvPr>
          <p:cNvSpPr>
            <a:spLocks noGrp="1"/>
          </p:cNvSpPr>
          <p:nvPr>
            <p:ph type="dt" sz="half" idx="10"/>
          </p:nvPr>
        </p:nvSpPr>
        <p:spPr/>
        <p:txBody>
          <a:bodyPr/>
          <a:lstStyle/>
          <a:p>
            <a:fld id="{73E3D589-E13C-A744-A62B-8EB636F649CA}" type="datetimeFigureOut">
              <a:rPr lang="en-US" smtClean="0"/>
              <a:t>7/8/2019</a:t>
            </a:fld>
            <a:endParaRPr lang="en-US"/>
          </a:p>
        </p:txBody>
      </p:sp>
      <p:sp>
        <p:nvSpPr>
          <p:cNvPr id="6" name="Footer Placeholder 5">
            <a:extLst>
              <a:ext uri="{FF2B5EF4-FFF2-40B4-BE49-F238E27FC236}">
                <a16:creationId xmlns:a16="http://schemas.microsoft.com/office/drawing/2014/main" id="{AB6328FB-7FD4-BE4A-9581-7AB4F5DA8E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1EA869-553C-F34E-89E8-39FCE98BF466}"/>
              </a:ext>
            </a:extLst>
          </p:cNvPr>
          <p:cNvSpPr>
            <a:spLocks noGrp="1"/>
          </p:cNvSpPr>
          <p:nvPr>
            <p:ph type="sldNum" sz="quarter" idx="12"/>
          </p:nvPr>
        </p:nvSpPr>
        <p:spPr/>
        <p:txBody>
          <a:bodyPr/>
          <a:lstStyle/>
          <a:p>
            <a:fld id="{534CC312-4A70-684F-A428-2BA5C2F7EB7E}" type="slidenum">
              <a:rPr lang="en-US" smtClean="0"/>
              <a:t>‹#›</a:t>
            </a:fld>
            <a:endParaRPr lang="en-US"/>
          </a:p>
        </p:txBody>
      </p:sp>
    </p:spTree>
    <p:extLst>
      <p:ext uri="{BB962C8B-B14F-4D97-AF65-F5344CB8AC3E}">
        <p14:creationId xmlns:p14="http://schemas.microsoft.com/office/powerpoint/2010/main" val="42102671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image" Target="../media/image6.emf"/><Relationship Id="rId2" Type="http://schemas.openxmlformats.org/officeDocument/2006/relationships/slideLayout" Target="../slideLayouts/slideLayout4.xml"/><Relationship Id="rId16"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image" Target="../media/image1.jpg"/><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xml"/><Relationship Id="rId1" Type="http://schemas.openxmlformats.org/officeDocument/2006/relationships/slideLayout" Target="../slideLayouts/slideLayout16.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19.xml"/><Relationship Id="rId7" Type="http://schemas.openxmlformats.org/officeDocument/2006/relationships/image" Target="../media/image1.jp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5.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6.xml"/><Relationship Id="rId1" Type="http://schemas.openxmlformats.org/officeDocument/2006/relationships/slideLayout" Target="../slideLayouts/slideLayout22.xml"/><Relationship Id="rId5" Type="http://schemas.openxmlformats.org/officeDocument/2006/relationships/image" Target="../media/image6.emf"/><Relationship Id="rId4"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6.emf"/><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image" Target="../media/image1.jp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7.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8.xml"/><Relationship Id="rId1" Type="http://schemas.openxmlformats.org/officeDocument/2006/relationships/slideLayout" Target="../slideLayouts/slideLayout33.xml"/><Relationship Id="rId5" Type="http://schemas.openxmlformats.org/officeDocument/2006/relationships/image" Target="../media/image6.emf"/><Relationship Id="rId4" Type="http://schemas.openxmlformats.org/officeDocument/2006/relationships/image" Target="../media/image7.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9.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10160"/>
            <a:ext cx="10972800" cy="5232400"/>
          </a:xfrm>
          <a:prstGeom prst="rect">
            <a:avLst/>
          </a:prstGeom>
          <a:solidFill>
            <a:srgbClr val="01215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012158"/>
              </a:solidFill>
            </a:endParaRPr>
          </a:p>
        </p:txBody>
      </p:sp>
      <p:pic>
        <p:nvPicPr>
          <p:cNvPr id="13" name="Picture 12" descr="dotted_line_white.png"/>
          <p:cNvPicPr>
            <a:picLocks noChangeAspect="1"/>
          </p:cNvPicPr>
          <p:nvPr userDrawn="1"/>
        </p:nvPicPr>
        <p:blipFill rotWithShape="1">
          <a:blip r:embed="rId4">
            <a:extLst>
              <a:ext uri="{28A0092B-C50C-407E-A947-70E740481C1C}">
                <a14:useLocalDpi xmlns:a14="http://schemas.microsoft.com/office/drawing/2010/main" val="0"/>
              </a:ext>
            </a:extLst>
          </a:blip>
          <a:srcRect r="60437"/>
          <a:stretch/>
        </p:blipFill>
        <p:spPr>
          <a:xfrm>
            <a:off x="1042736" y="3207555"/>
            <a:ext cx="8983579" cy="282039"/>
          </a:xfrm>
          <a:prstGeom prst="rect">
            <a:avLst/>
          </a:prstGeom>
        </p:spPr>
      </p:pic>
      <p:pic>
        <p:nvPicPr>
          <p:cNvPr id="3" name="Picture 2">
            <a:extLst>
              <a:ext uri="{FF2B5EF4-FFF2-40B4-BE49-F238E27FC236}">
                <a16:creationId xmlns:a16="http://schemas.microsoft.com/office/drawing/2014/main" id="{D2163758-D40C-E645-8713-B342A6A913BA}"/>
              </a:ext>
            </a:extLst>
          </p:cNvPr>
          <p:cNvPicPr>
            <a:picLocks noChangeAspect="1"/>
          </p:cNvPicPr>
          <p:nvPr userDrawn="1"/>
        </p:nvPicPr>
        <p:blipFill>
          <a:blip r:embed="rId5"/>
          <a:stretch>
            <a:fillRect/>
          </a:stretch>
        </p:blipFill>
        <p:spPr>
          <a:xfrm>
            <a:off x="1432850" y="5546197"/>
            <a:ext cx="8203352" cy="1176711"/>
          </a:xfrm>
          <a:prstGeom prst="rect">
            <a:avLst/>
          </a:prstGeom>
        </p:spPr>
      </p:pic>
    </p:spTree>
    <p:extLst>
      <p:ext uri="{BB962C8B-B14F-4D97-AF65-F5344CB8AC3E}">
        <p14:creationId xmlns:p14="http://schemas.microsoft.com/office/powerpoint/2010/main" val="1172351213"/>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contents_orange.jpg"/>
          <p:cNvPicPr>
            <a:picLocks noChangeAspect="1"/>
          </p:cNvPicPr>
          <p:nvPr userDrawn="1"/>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105243" y="329678"/>
            <a:ext cx="3340520" cy="2138861"/>
          </a:xfrm>
          <a:prstGeom prst="rect">
            <a:avLst/>
          </a:prstGeom>
        </p:spPr>
      </p:pic>
    </p:spTree>
    <p:extLst>
      <p:ext uri="{BB962C8B-B14F-4D97-AF65-F5344CB8AC3E}">
        <p14:creationId xmlns:p14="http://schemas.microsoft.com/office/powerpoint/2010/main" val="2159087170"/>
      </p:ext>
    </p:extLst>
  </p:cSld>
  <p:clrMap bg1="lt1" tx1="dk1" bg2="lt2" tx2="dk2" accent1="accent1" accent2="accent2" accent3="accent3" accent4="accent4" accent5="accent5" accent6="accent6" hlink="hlink" folHlink="folHlink"/>
  <p:sldLayoutIdLst>
    <p:sldLayoutId id="2147483651" r:id="rId1"/>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brushedge_solid_blue.png"/>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275" y="5194968"/>
            <a:ext cx="10972800" cy="1676400"/>
          </a:xfrm>
          <a:prstGeom prst="rect">
            <a:avLst/>
          </a:prstGeom>
        </p:spPr>
      </p:pic>
      <p:pic>
        <p:nvPicPr>
          <p:cNvPr id="8" name="Picture 7" descr="UVA_Primary_white.eps"/>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8846127" y="6324412"/>
            <a:ext cx="1623755" cy="333562"/>
          </a:xfrm>
          <a:prstGeom prst="rect">
            <a:avLst/>
          </a:prstGeom>
        </p:spPr>
      </p:pic>
      <p:sp>
        <p:nvSpPr>
          <p:cNvPr id="6"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735567757"/>
      </p:ext>
    </p:extLst>
  </p:cSld>
  <p:clrMap bg1="lt1" tx1="dk1" bg2="lt2" tx2="dk2" accent1="accent1" accent2="accent2" accent3="accent3" accent4="accent4" accent5="accent5" accent6="accent6" hlink="hlink" folHlink="folHlink"/>
  <p:sldLayoutIdLst>
    <p:sldLayoutId id="2147483678" r:id="rId1"/>
    <p:sldLayoutId id="2147483653" r:id="rId2"/>
    <p:sldLayoutId id="2147483654" r:id="rId3"/>
    <p:sldLayoutId id="2147483656" r:id="rId4"/>
    <p:sldLayoutId id="2147483657" r:id="rId5"/>
    <p:sldLayoutId id="2147483686" r:id="rId6"/>
    <p:sldLayoutId id="2147483687" r:id="rId7"/>
    <p:sldLayoutId id="2147483688" r:id="rId8"/>
    <p:sldLayoutId id="2147483689" r:id="rId9"/>
    <p:sldLayoutId id="2147483690" r:id="rId10"/>
    <p:sldLayoutId id="2147483691" r:id="rId11"/>
    <p:sldLayoutId id="2147483693" r:id="rId12"/>
    <p:sldLayoutId id="2147483694" r:id="rId13"/>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060" r="15387" b="-16499"/>
          <a:stretch/>
        </p:blipFill>
        <p:spPr>
          <a:xfrm>
            <a:off x="-1" y="0"/>
            <a:ext cx="10986445" cy="7569200"/>
          </a:xfrm>
          <a:prstGeom prst="rect">
            <a:avLst/>
          </a:prstGeom>
        </p:spPr>
      </p:pic>
      <p:pic>
        <p:nvPicPr>
          <p:cNvPr id="8" name="Picture 7" descr="brushedge_solid_blu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75" y="5194968"/>
            <a:ext cx="10972800" cy="1676400"/>
          </a:xfrm>
          <a:prstGeom prst="rect">
            <a:avLst/>
          </a:prstGeom>
        </p:spPr>
      </p:pic>
      <p:pic>
        <p:nvPicPr>
          <p:cNvPr id="9" name="Picture 8" descr="UVA_Primary_white.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846127" y="6324412"/>
            <a:ext cx="1623755" cy="333562"/>
          </a:xfrm>
          <a:prstGeom prst="rect">
            <a:avLst/>
          </a:prstGeom>
        </p:spPr>
      </p:pic>
    </p:spTree>
    <p:extLst>
      <p:ext uri="{BB962C8B-B14F-4D97-AF65-F5344CB8AC3E}">
        <p14:creationId xmlns:p14="http://schemas.microsoft.com/office/powerpoint/2010/main" val="449219711"/>
      </p:ext>
    </p:extLst>
  </p:cSld>
  <p:clrMap bg1="lt1" tx1="dk1" bg2="lt2" tx2="dk2" accent1="accent1" accent2="accent2" accent3="accent3" accent4="accent4" accent5="accent5" accent6="accent6" hlink="hlink" folHlink="folHlink"/>
  <p:sldLayoutIdLst>
    <p:sldLayoutId id="2147483671" r:id="rId1"/>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10000"/>
            <a:lum/>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7653" y="5978150"/>
            <a:ext cx="11004097"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8" name="Picture 7" descr="UVA_Primary_white.eps"/>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846127" y="6324412"/>
            <a:ext cx="1623755" cy="333562"/>
          </a:xfrm>
          <a:prstGeom prst="rect">
            <a:avLst/>
          </a:prstGeom>
        </p:spPr>
      </p:pic>
      <p:sp>
        <p:nvSpPr>
          <p:cNvPr id="9"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787865795"/>
      </p:ext>
    </p:extLst>
  </p:cSld>
  <p:clrMap bg1="lt1" tx1="dk1" bg2="lt2" tx2="dk2" accent1="accent1" accent2="accent2" accent3="accent3" accent4="accent4" accent5="accent5" accent6="accent6" hlink="hlink" folHlink="folHlink"/>
  <p:sldLayoutIdLst>
    <p:sldLayoutId id="2147483679" r:id="rId1"/>
    <p:sldLayoutId id="2147483659" r:id="rId2"/>
    <p:sldLayoutId id="2147483660" r:id="rId3"/>
    <p:sldLayoutId id="2147483662" r:id="rId4"/>
    <p:sldLayoutId id="2147483663" r:id="rId5"/>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060" r="15387" b="-16499"/>
          <a:stretch/>
        </p:blipFill>
        <p:spPr>
          <a:xfrm>
            <a:off x="-1" y="0"/>
            <a:ext cx="10986445" cy="7569200"/>
          </a:xfrm>
          <a:prstGeom prst="rect">
            <a:avLst/>
          </a:prstGeom>
        </p:spPr>
      </p:pic>
      <p:sp>
        <p:nvSpPr>
          <p:cNvPr id="8" name="Rectangle 3"/>
          <p:cNvSpPr/>
          <p:nvPr userDrawn="1"/>
        </p:nvSpPr>
        <p:spPr>
          <a:xfrm>
            <a:off x="-17653" y="5978150"/>
            <a:ext cx="11004097"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9" name="Picture 8" descr="UVA_Primary_white.eps"/>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846127" y="6324412"/>
            <a:ext cx="1623755" cy="333562"/>
          </a:xfrm>
          <a:prstGeom prst="rect">
            <a:avLst/>
          </a:prstGeom>
        </p:spPr>
      </p:pic>
    </p:spTree>
    <p:extLst>
      <p:ext uri="{BB962C8B-B14F-4D97-AF65-F5344CB8AC3E}">
        <p14:creationId xmlns:p14="http://schemas.microsoft.com/office/powerpoint/2010/main" val="214172888"/>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10000"/>
            <a:lum/>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7653" y="5978150"/>
            <a:ext cx="11004097"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8" name="Rectangle 6"/>
          <p:cNvSpPr/>
          <p:nvPr userDrawn="1"/>
        </p:nvSpPr>
        <p:spPr>
          <a:xfrm>
            <a:off x="1" y="3"/>
            <a:ext cx="10974360"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9" name="Picture 8" descr="UVA_Primary_white.eps"/>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07647" y="277922"/>
            <a:ext cx="1690094" cy="347190"/>
          </a:xfrm>
          <a:prstGeom prst="rect">
            <a:avLst/>
          </a:prstGeom>
        </p:spPr>
      </p:pic>
      <p:sp>
        <p:nvSpPr>
          <p:cNvPr id="10"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587998656"/>
      </p:ext>
    </p:extLst>
  </p:cSld>
  <p:clrMap bg1="lt1" tx1="dk1" bg2="lt2" tx2="dk2" accent1="accent1" accent2="accent2" accent3="accent3" accent4="accent4" accent5="accent5" accent6="accent6" hlink="hlink" folHlink="folHlink"/>
  <p:sldLayoutIdLst>
    <p:sldLayoutId id="2147483680" r:id="rId1"/>
    <p:sldLayoutId id="2147483665" r:id="rId2"/>
    <p:sldLayoutId id="2147483666" r:id="rId3"/>
    <p:sldLayoutId id="2147483668" r:id="rId4"/>
    <p:sldLayoutId id="2147483669" r:id="rId5"/>
    <p:sldLayoutId id="2147483682" r:id="rId6"/>
    <p:sldLayoutId id="2147483683" r:id="rId7"/>
    <p:sldLayoutId id="2147483684" r:id="rId8"/>
    <p:sldLayoutId id="2147483685" r:id="rId9"/>
    <p:sldLayoutId id="2147483692" r:id="rId10"/>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060" r="15387" b="-16499"/>
          <a:stretch/>
        </p:blipFill>
        <p:spPr>
          <a:xfrm>
            <a:off x="-1" y="0"/>
            <a:ext cx="10986445" cy="7569200"/>
          </a:xfrm>
          <a:prstGeom prst="rect">
            <a:avLst/>
          </a:prstGeom>
        </p:spPr>
      </p:pic>
      <p:pic>
        <p:nvPicPr>
          <p:cNvPr id="8" name="Picture 7"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49" r="10121" b="-16499"/>
          <a:stretch/>
        </p:blipFill>
        <p:spPr>
          <a:xfrm>
            <a:off x="-17653" y="457200"/>
            <a:ext cx="10990453" cy="6974051"/>
          </a:xfrm>
          <a:prstGeom prst="rect">
            <a:avLst/>
          </a:prstGeom>
        </p:spPr>
      </p:pic>
      <p:sp>
        <p:nvSpPr>
          <p:cNvPr id="9" name="Rectangle 3"/>
          <p:cNvSpPr/>
          <p:nvPr userDrawn="1"/>
        </p:nvSpPr>
        <p:spPr>
          <a:xfrm>
            <a:off x="-17653" y="5978150"/>
            <a:ext cx="11004097"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10" name="Rectangle 6"/>
          <p:cNvSpPr/>
          <p:nvPr userDrawn="1"/>
        </p:nvSpPr>
        <p:spPr>
          <a:xfrm>
            <a:off x="-3156" y="3"/>
            <a:ext cx="10974360"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11" name="Picture 10" descr="UVA_Primary_white.eps"/>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9730" y="277922"/>
            <a:ext cx="1690094" cy="347190"/>
          </a:xfrm>
          <a:prstGeom prst="rect">
            <a:avLst/>
          </a:prstGeom>
        </p:spPr>
      </p:pic>
    </p:spTree>
    <p:extLst>
      <p:ext uri="{BB962C8B-B14F-4D97-AF65-F5344CB8AC3E}">
        <p14:creationId xmlns:p14="http://schemas.microsoft.com/office/powerpoint/2010/main" val="862877668"/>
      </p:ext>
    </p:extLst>
  </p:cSld>
  <p:clrMap bg1="lt1" tx1="dk1" bg2="lt2" tx2="dk2" accent1="accent1" accent2="accent2" accent3="accent3" accent4="accent4" accent5="accent5" accent6="accent6" hlink="hlink" folHlink="folHlink"/>
  <p:sldLayoutIdLst>
    <p:sldLayoutId id="2147483675" r:id="rId1"/>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535126"/>
      </p:ext>
    </p:extLst>
  </p:cSld>
  <p:clrMap bg1="lt1" tx1="dk1" bg2="lt2" tx2="dk2" accent1="accent1" accent2="accent2" accent3="accent3" accent4="accent4" accent5="accent5" accent6="accent6" hlink="hlink" folHlink="folHlink"/>
  <p:sldLayoutIdLst>
    <p:sldLayoutId id="2147483677" r:id="rId1"/>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www.healthypeople.gov/2020/topics-objectives/topic/social-determinants-of-health" TargetMode="External"/><Relationship Id="rId2" Type="http://schemas.openxmlformats.org/officeDocument/2006/relationships/image" Target="../media/image10.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7646A7-F4F3-43B2-8005-E2E312850547}"/>
              </a:ext>
            </a:extLst>
          </p:cNvPr>
          <p:cNvSpPr>
            <a:spLocks noGrp="1"/>
          </p:cNvSpPr>
          <p:nvPr>
            <p:ph type="body" sz="quarter" idx="10"/>
          </p:nvPr>
        </p:nvSpPr>
        <p:spPr>
          <a:xfrm>
            <a:off x="1019072" y="1292477"/>
            <a:ext cx="8934656" cy="1952283"/>
          </a:xfrm>
        </p:spPr>
        <p:txBody>
          <a:bodyPr vert="horz" anchor="t"/>
          <a:lstStyle/>
          <a:p>
            <a:pPr>
              <a:spcBef>
                <a:spcPts val="0"/>
              </a:spcBef>
            </a:pPr>
            <a:r>
              <a:rPr lang="en-US" sz="3500" b="1" i="1">
                <a:solidFill>
                  <a:schemeClr val="accent6">
                    <a:lumMod val="75000"/>
                  </a:schemeClr>
                </a:solidFill>
                <a:latin typeface="Calibri"/>
                <a:cs typeface="Calibri"/>
              </a:rPr>
              <a:t>Army Research Institute</a:t>
            </a:r>
          </a:p>
          <a:p>
            <a:pPr>
              <a:spcBef>
                <a:spcPts val="0"/>
              </a:spcBef>
            </a:pPr>
            <a:r>
              <a:rPr lang="en-US" sz="3500">
                <a:latin typeface="Calibri"/>
                <a:cs typeface="Calibri"/>
              </a:rPr>
              <a:t>Measuring Community Embeddedness Near Army Installations: A Feasibility Study</a:t>
            </a:r>
          </a:p>
        </p:txBody>
      </p:sp>
      <p:sp>
        <p:nvSpPr>
          <p:cNvPr id="6" name="Text Placeholder 5">
            <a:extLst>
              <a:ext uri="{FF2B5EF4-FFF2-40B4-BE49-F238E27FC236}">
                <a16:creationId xmlns:a16="http://schemas.microsoft.com/office/drawing/2014/main" id="{2D7DDD14-38AF-455C-B5FC-A9563F604A66}"/>
              </a:ext>
            </a:extLst>
          </p:cNvPr>
          <p:cNvSpPr>
            <a:spLocks noGrp="1"/>
          </p:cNvSpPr>
          <p:nvPr>
            <p:ph type="body" sz="quarter" idx="12"/>
          </p:nvPr>
        </p:nvSpPr>
        <p:spPr>
          <a:xfrm>
            <a:off x="10885" y="4520603"/>
            <a:ext cx="10972800" cy="419581"/>
          </a:xfrm>
        </p:spPr>
        <p:txBody>
          <a:bodyPr vert="horz" anchor="t"/>
          <a:lstStyle/>
          <a:p>
            <a:r>
              <a:rPr lang="en-US" sz="2000">
                <a:latin typeface="Calibri"/>
                <a:cs typeface="Calibri"/>
              </a:rPr>
              <a:t>June 28, 2019</a:t>
            </a:r>
          </a:p>
        </p:txBody>
      </p:sp>
      <p:sp>
        <p:nvSpPr>
          <p:cNvPr id="4" name="Slide Number Placeholder 3">
            <a:extLst>
              <a:ext uri="{FF2B5EF4-FFF2-40B4-BE49-F238E27FC236}">
                <a16:creationId xmlns:a16="http://schemas.microsoft.com/office/drawing/2014/main" id="{88087D2C-4CF7-4AF9-A027-160D6220332F}"/>
              </a:ext>
            </a:extLst>
          </p:cNvPr>
          <p:cNvSpPr>
            <a:spLocks noGrp="1"/>
          </p:cNvSpPr>
          <p:nvPr>
            <p:ph type="sldNum" sz="quarter" idx="4294967295"/>
          </p:nvPr>
        </p:nvSpPr>
        <p:spPr>
          <a:xfrm>
            <a:off x="0" y="6156325"/>
            <a:ext cx="1920875" cy="328613"/>
          </a:xfrm>
          <a:prstGeom prst="rect">
            <a:avLst/>
          </a:prstGeom>
        </p:spPr>
        <p:txBody>
          <a:bodyPr/>
          <a:lstStyle/>
          <a:p>
            <a:fld id="{0F418C06-167A-E646-9EF6-18275B625F6B}" type="slidenum">
              <a:rPr lang="en-US" smtClean="0"/>
              <a:pPr/>
              <a:t>1</a:t>
            </a:fld>
            <a:endParaRPr lang="en-US"/>
          </a:p>
        </p:txBody>
      </p:sp>
      <p:sp>
        <p:nvSpPr>
          <p:cNvPr id="10" name="Text Placeholder 5">
            <a:extLst>
              <a:ext uri="{FF2B5EF4-FFF2-40B4-BE49-F238E27FC236}">
                <a16:creationId xmlns:a16="http://schemas.microsoft.com/office/drawing/2014/main" id="{A5A18FBB-6BDD-4F81-A395-4CB2A933D2C6}"/>
              </a:ext>
            </a:extLst>
          </p:cNvPr>
          <p:cNvSpPr txBox="1">
            <a:spLocks/>
          </p:cNvSpPr>
          <p:nvPr/>
        </p:nvSpPr>
        <p:spPr>
          <a:xfrm>
            <a:off x="-2610" y="3476701"/>
            <a:ext cx="10972800" cy="1118409"/>
          </a:xfrm>
          <a:prstGeom prst="rect">
            <a:avLst/>
          </a:prstGeom>
        </p:spPr>
        <p:txBody>
          <a:bodyPr vert="horz" anchor="t"/>
          <a:lstStyle>
            <a:lvl1pPr marL="0" indent="0" algn="ctr" defTabSz="457209" rtl="0" eaLnBrk="1" latinLnBrk="0" hangingPunct="1">
              <a:spcBef>
                <a:spcPct val="20000"/>
              </a:spcBef>
              <a:buFontTx/>
              <a:buNone/>
              <a:defRPr sz="2800" kern="1200" baseline="0">
                <a:solidFill>
                  <a:schemeClr val="bg1"/>
                </a:solidFill>
                <a:latin typeface="ITC Franklin Gothic Std Book Compressed"/>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1800">
                <a:cs typeface="Calibri"/>
              </a:rPr>
              <a:t>DSPG Team: Jessica Keast, Sean Pietrowicz, Allegra </a:t>
            </a:r>
            <a:r>
              <a:rPr lang="en-US" sz="1800" err="1">
                <a:cs typeface="Calibri"/>
              </a:rPr>
              <a:t>Pocinki</a:t>
            </a:r>
            <a:endParaRPr lang="en-US" sz="1800">
              <a:cs typeface="Calibri"/>
            </a:endParaRPr>
          </a:p>
          <a:p>
            <a:pPr>
              <a:spcBef>
                <a:spcPts val="0"/>
              </a:spcBef>
            </a:pPr>
            <a:r>
              <a:rPr lang="en-US" sz="1800">
                <a:cs typeface="Calibri"/>
              </a:rPr>
              <a:t>SDAD Team: Stephanie Shipp, Joel Thurston, Advisors: Vicki Lancaster, Josh Goldstei</a:t>
            </a:r>
            <a:r>
              <a:rPr lang="en-US" sz="1800">
                <a:latin typeface="Calibri"/>
                <a:cs typeface="Calibri"/>
              </a:rPr>
              <a:t>n, Nathaniel Ratcliff</a:t>
            </a:r>
          </a:p>
          <a:p>
            <a:pPr>
              <a:spcBef>
                <a:spcPts val="0"/>
              </a:spcBef>
            </a:pPr>
            <a:r>
              <a:rPr lang="en-US" sz="1800">
                <a:cs typeface="Calibri"/>
              </a:rPr>
              <a:t>Sponsor: Kelly Ervin, US Army Research Institute for Social and Behavioral Research</a:t>
            </a:r>
          </a:p>
        </p:txBody>
      </p:sp>
    </p:spTree>
    <p:extLst>
      <p:ext uri="{BB962C8B-B14F-4D97-AF65-F5344CB8AC3E}">
        <p14:creationId xmlns:p14="http://schemas.microsoft.com/office/powerpoint/2010/main" val="484255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E951CC7-4659-49E4-A43A-065751220454}"/>
              </a:ext>
            </a:extLst>
          </p:cNvPr>
          <p:cNvSpPr txBox="1">
            <a:spLocks/>
          </p:cNvSpPr>
          <p:nvPr/>
        </p:nvSpPr>
        <p:spPr>
          <a:xfrm>
            <a:off x="-49773" y="190112"/>
            <a:ext cx="11007494" cy="625475"/>
          </a:xfrm>
          <a:prstGeom prst="rect">
            <a:avLst/>
          </a:prstGeom>
        </p:spPr>
        <p:txBody>
          <a:bodyPr anchor="t"/>
          <a:lstStyle>
            <a:lvl1pPr algn="ctr" defTabSz="457209" rtl="0" eaLnBrk="1" latinLnBrk="0" hangingPunct="1">
              <a:spcBef>
                <a:spcPct val="0"/>
              </a:spcBef>
              <a:buNone/>
              <a:defRPr sz="4400" kern="1200">
                <a:solidFill>
                  <a:schemeClr val="tx1"/>
                </a:solidFill>
                <a:latin typeface="+mj-lt"/>
                <a:ea typeface="+mj-ea"/>
                <a:cs typeface="+mj-cs"/>
              </a:defRPr>
            </a:lvl1pPr>
          </a:lstStyle>
          <a:p>
            <a:pPr>
              <a:lnSpc>
                <a:spcPct val="80000"/>
              </a:lnSpc>
              <a:spcBef>
                <a:spcPct val="20000"/>
              </a:spcBef>
            </a:pPr>
            <a:r>
              <a:rPr lang="en-US" sz="3200" b="1">
                <a:solidFill>
                  <a:schemeClr val="accent6">
                    <a:lumMod val="75000"/>
                  </a:schemeClr>
                </a:solidFill>
                <a:latin typeface="Calibri"/>
                <a:ea typeface="+mn-ea"/>
                <a:cs typeface="Calibri"/>
              </a:rPr>
              <a:t>Ideas for Community Embeddedness Composite Indicators</a:t>
            </a:r>
          </a:p>
          <a:p>
            <a:pPr>
              <a:lnSpc>
                <a:spcPct val="80000"/>
              </a:lnSpc>
              <a:spcBef>
                <a:spcPct val="20000"/>
              </a:spcBef>
            </a:pPr>
            <a:endParaRPr lang="en-US" sz="3200" b="1">
              <a:solidFill>
                <a:schemeClr val="accent6">
                  <a:lumMod val="75000"/>
                </a:schemeClr>
              </a:solidFill>
              <a:latin typeface="Calibri"/>
              <a:ea typeface="+mn-ea"/>
              <a:cs typeface="Calibri"/>
            </a:endParaRPr>
          </a:p>
        </p:txBody>
      </p:sp>
      <p:sp>
        <p:nvSpPr>
          <p:cNvPr id="9" name="Text Placeholder 2">
            <a:extLst>
              <a:ext uri="{FF2B5EF4-FFF2-40B4-BE49-F238E27FC236}">
                <a16:creationId xmlns:a16="http://schemas.microsoft.com/office/drawing/2014/main" id="{8ABBB20C-D5F4-4620-9771-C634536AE8C9}"/>
              </a:ext>
            </a:extLst>
          </p:cNvPr>
          <p:cNvSpPr txBox="1">
            <a:spLocks/>
          </p:cNvSpPr>
          <p:nvPr/>
        </p:nvSpPr>
        <p:spPr>
          <a:xfrm>
            <a:off x="584551" y="872679"/>
            <a:ext cx="4870965" cy="5987461"/>
          </a:xfrm>
          <a:prstGeom prst="rect">
            <a:avLst/>
          </a:prstGeom>
        </p:spPr>
        <p:txBody>
          <a:bodyPr vert="horz" anchor="t"/>
          <a:lst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180"/>
              </a:spcAft>
              <a:buNone/>
            </a:pPr>
            <a:r>
              <a:rPr lang="en-US" sz="2000" b="1">
                <a:solidFill>
                  <a:schemeClr val="accent6">
                    <a:lumMod val="75000"/>
                  </a:schemeClr>
                </a:solidFill>
                <a:latin typeface="Calibri"/>
                <a:cs typeface="Calibri"/>
              </a:rPr>
              <a:t>Neighborhood and Built Environment</a:t>
            </a:r>
            <a:endParaRPr lang="en-US" sz="2000">
              <a:solidFill>
                <a:schemeClr val="accent6">
                  <a:lumMod val="75000"/>
                </a:schemeClr>
              </a:solidFill>
              <a:cs typeface="Calibri"/>
            </a:endParaRPr>
          </a:p>
          <a:p>
            <a:pPr marL="257175" indent="-257175">
              <a:spcBef>
                <a:spcPts val="0"/>
              </a:spcBef>
              <a:spcAft>
                <a:spcPts val="180"/>
              </a:spcAft>
              <a:buFont typeface="Arial" panose="020B0604020202020204" pitchFamily="34" charset="0"/>
              <a:buChar char="•"/>
            </a:pPr>
            <a:r>
              <a:rPr lang="en-US" sz="1600">
                <a:latin typeface="Calibri"/>
                <a:cs typeface="Calibri"/>
              </a:rPr>
              <a:t>housing characteristics: age, overcrowding, high housing costs, lack of kitchen/plumbing facilities</a:t>
            </a:r>
          </a:p>
          <a:p>
            <a:pPr marL="257175" indent="-257175">
              <a:spcBef>
                <a:spcPts val="0"/>
              </a:spcBef>
              <a:spcAft>
                <a:spcPts val="180"/>
              </a:spcAft>
              <a:buFont typeface="Arial" panose="020B0604020202020204" pitchFamily="34" charset="0"/>
              <a:buChar char="•"/>
            </a:pPr>
            <a:r>
              <a:rPr lang="en-US" sz="1600">
                <a:latin typeface="Calibri"/>
                <a:cs typeface="Calibri"/>
              </a:rPr>
              <a:t>homeowners vs. renters</a:t>
            </a:r>
          </a:p>
          <a:p>
            <a:pPr marL="257175" indent="-257175">
              <a:spcBef>
                <a:spcPts val="0"/>
              </a:spcBef>
              <a:spcAft>
                <a:spcPts val="180"/>
              </a:spcAft>
              <a:buFont typeface="Arial" panose="020B0604020202020204" pitchFamily="34" charset="0"/>
              <a:buChar char="•"/>
            </a:pPr>
            <a:r>
              <a:rPr lang="en-US" sz="1600">
                <a:latin typeface="Calibri"/>
                <a:cs typeface="Calibri"/>
              </a:rPr>
              <a:t>crime rates</a:t>
            </a:r>
          </a:p>
          <a:p>
            <a:pPr marL="257175" indent="-257175">
              <a:spcBef>
                <a:spcPts val="0"/>
              </a:spcBef>
              <a:spcAft>
                <a:spcPts val="180"/>
              </a:spcAft>
              <a:buFont typeface="Arial" panose="020B0604020202020204" pitchFamily="34" charset="0"/>
              <a:buChar char="•"/>
            </a:pPr>
            <a:r>
              <a:rPr lang="en-US" sz="1600">
                <a:latin typeface="Calibri"/>
                <a:cs typeface="Calibri"/>
              </a:rPr>
              <a:t>air/water quality</a:t>
            </a:r>
          </a:p>
          <a:p>
            <a:pPr marL="257175" indent="-257175">
              <a:spcBef>
                <a:spcPts val="0"/>
              </a:spcBef>
              <a:spcAft>
                <a:spcPts val="180"/>
              </a:spcAft>
              <a:buFont typeface="Arial" panose="020B0604020202020204" pitchFamily="34" charset="0"/>
              <a:buChar char="•"/>
            </a:pPr>
            <a:r>
              <a:rPr lang="en-US" sz="1600">
                <a:latin typeface="Calibri"/>
                <a:cs typeface="Calibri"/>
              </a:rPr>
              <a:t>residential segregation</a:t>
            </a:r>
          </a:p>
          <a:p>
            <a:pPr marL="257175" indent="-257175">
              <a:spcBef>
                <a:spcPts val="0"/>
              </a:spcBef>
              <a:spcAft>
                <a:spcPts val="180"/>
              </a:spcAft>
              <a:buFont typeface="Arial" panose="020B0604020202020204" pitchFamily="34" charset="0"/>
              <a:buChar char="•"/>
            </a:pPr>
            <a:r>
              <a:rPr lang="en-US" sz="1600">
                <a:latin typeface="Calibri"/>
                <a:cs typeface="Calibri"/>
              </a:rPr>
              <a:t>commute time/distance</a:t>
            </a:r>
          </a:p>
          <a:p>
            <a:pPr marL="257175" indent="-257175">
              <a:spcBef>
                <a:spcPts val="0"/>
              </a:spcBef>
              <a:spcAft>
                <a:spcPts val="180"/>
              </a:spcAft>
              <a:buFont typeface="Arial" panose="020B0604020202020204" pitchFamily="34" charset="0"/>
              <a:buChar char="•"/>
            </a:pPr>
            <a:r>
              <a:rPr lang="en-US" sz="1600">
                <a:latin typeface="Calibri"/>
                <a:cs typeface="Calibri"/>
              </a:rPr>
              <a:t>Open Street Maps: open space, sidewalks, playgrounds, parks</a:t>
            </a:r>
          </a:p>
          <a:p>
            <a:pPr marL="342900" indent="-342900">
              <a:spcBef>
                <a:spcPts val="0"/>
              </a:spcBef>
              <a:spcAft>
                <a:spcPts val="180"/>
              </a:spcAft>
            </a:pPr>
            <a:endParaRPr lang="en-US" sz="1050" b="1">
              <a:latin typeface="Calibri"/>
              <a:cs typeface="Calibri"/>
            </a:endParaRPr>
          </a:p>
          <a:p>
            <a:pPr marL="0" indent="0">
              <a:spcBef>
                <a:spcPts val="0"/>
              </a:spcBef>
              <a:spcAft>
                <a:spcPts val="180"/>
              </a:spcAft>
              <a:buNone/>
            </a:pPr>
            <a:r>
              <a:rPr lang="en-US" sz="2000" b="1">
                <a:solidFill>
                  <a:schemeClr val="accent6">
                    <a:lumMod val="75000"/>
                  </a:schemeClr>
                </a:solidFill>
                <a:latin typeface="Calibri"/>
                <a:cs typeface="Calibri"/>
              </a:rPr>
              <a:t>Health and Health Care</a:t>
            </a:r>
          </a:p>
          <a:p>
            <a:pPr marL="257175" indent="-257175">
              <a:spcBef>
                <a:spcPts val="0"/>
              </a:spcBef>
              <a:spcAft>
                <a:spcPts val="180"/>
              </a:spcAft>
              <a:buFont typeface="Arial" panose="020B0604020202020204" pitchFamily="34" charset="0"/>
              <a:buChar char="•"/>
            </a:pPr>
            <a:r>
              <a:rPr lang="en-US" sz="1600">
                <a:latin typeface="Calibri"/>
                <a:cs typeface="Calibri"/>
              </a:rPr>
              <a:t>primary care physicians</a:t>
            </a:r>
          </a:p>
          <a:p>
            <a:pPr marL="257175" indent="-257175">
              <a:spcBef>
                <a:spcPts val="0"/>
              </a:spcBef>
              <a:spcAft>
                <a:spcPts val="180"/>
              </a:spcAft>
              <a:buFont typeface="Arial" panose="020B0604020202020204" pitchFamily="34" charset="0"/>
              <a:buChar char="•"/>
            </a:pPr>
            <a:r>
              <a:rPr lang="en-US" sz="1600">
                <a:latin typeface="Calibri"/>
                <a:cs typeface="Calibri"/>
              </a:rPr>
              <a:t>teen births</a:t>
            </a:r>
          </a:p>
          <a:p>
            <a:pPr marL="257175" indent="-257175">
              <a:spcBef>
                <a:spcPts val="0"/>
              </a:spcBef>
              <a:spcAft>
                <a:spcPts val="180"/>
              </a:spcAft>
              <a:buFont typeface="Arial" panose="020B0604020202020204" pitchFamily="34" charset="0"/>
              <a:buChar char="•"/>
            </a:pPr>
            <a:r>
              <a:rPr lang="en-US" sz="1600">
                <a:latin typeface="Calibri"/>
                <a:cs typeface="Calibri"/>
              </a:rPr>
              <a:t>infant/child mortality</a:t>
            </a:r>
          </a:p>
          <a:p>
            <a:pPr marL="257175" indent="-257175">
              <a:spcBef>
                <a:spcPts val="0"/>
              </a:spcBef>
              <a:spcAft>
                <a:spcPts val="180"/>
              </a:spcAft>
              <a:buFont typeface="Arial" panose="020B0604020202020204" pitchFamily="34" charset="0"/>
              <a:buChar char="•"/>
            </a:pPr>
            <a:r>
              <a:rPr lang="en-US" sz="1600">
                <a:latin typeface="Calibri"/>
                <a:cs typeface="Calibri"/>
              </a:rPr>
              <a:t>preventable hospital admissions</a:t>
            </a:r>
          </a:p>
          <a:p>
            <a:pPr marL="257175" indent="-257175">
              <a:spcBef>
                <a:spcPts val="0"/>
              </a:spcBef>
              <a:spcAft>
                <a:spcPts val="180"/>
              </a:spcAft>
              <a:buFont typeface="Arial" panose="020B0604020202020204" pitchFamily="34" charset="0"/>
              <a:buChar char="•"/>
            </a:pPr>
            <a:r>
              <a:rPr lang="en-US" sz="1600">
                <a:latin typeface="Calibri"/>
                <a:cs typeface="Calibri"/>
              </a:rPr>
              <a:t>insurance coverage</a:t>
            </a:r>
          </a:p>
          <a:p>
            <a:pPr marL="257175" indent="-257175">
              <a:spcBef>
                <a:spcPts val="0"/>
              </a:spcBef>
              <a:spcAft>
                <a:spcPts val="180"/>
              </a:spcAft>
              <a:buFont typeface="Arial" panose="020B0604020202020204" pitchFamily="34" charset="0"/>
              <a:buChar char="•"/>
            </a:pPr>
            <a:r>
              <a:rPr lang="en-US" sz="1600">
                <a:latin typeface="Calibri"/>
                <a:cs typeface="Calibri"/>
              </a:rPr>
              <a:t>drug overdose deaths</a:t>
            </a:r>
          </a:p>
          <a:p>
            <a:pPr marL="257175" indent="-257175">
              <a:spcBef>
                <a:spcPts val="0"/>
              </a:spcBef>
              <a:spcAft>
                <a:spcPts val="180"/>
              </a:spcAft>
              <a:buFont typeface="Arial" panose="020B0604020202020204" pitchFamily="34" charset="0"/>
              <a:buChar char="•"/>
            </a:pPr>
            <a:r>
              <a:rPr lang="en-US" sz="1600">
                <a:latin typeface="Calibri"/>
                <a:cs typeface="Calibri"/>
              </a:rPr>
              <a:t>reports of poor/fair health</a:t>
            </a:r>
          </a:p>
          <a:p>
            <a:pPr marL="257175" indent="-257175">
              <a:spcBef>
                <a:spcPts val="0"/>
              </a:spcBef>
              <a:spcAft>
                <a:spcPts val="180"/>
              </a:spcAft>
              <a:buFont typeface="Arial" panose="020B0604020202020204" pitchFamily="34" charset="0"/>
              <a:buChar char="•"/>
            </a:pPr>
            <a:r>
              <a:rPr lang="en-US" sz="1600">
                <a:latin typeface="Calibri"/>
                <a:cs typeface="Calibri"/>
              </a:rPr>
              <a:t>Open Street Maps: liquor stores, fast food restaurants, fitness centers</a:t>
            </a:r>
          </a:p>
        </p:txBody>
      </p:sp>
      <p:sp>
        <p:nvSpPr>
          <p:cNvPr id="13" name="Text Placeholder 3">
            <a:extLst>
              <a:ext uri="{FF2B5EF4-FFF2-40B4-BE49-F238E27FC236}">
                <a16:creationId xmlns:a16="http://schemas.microsoft.com/office/drawing/2014/main" id="{277D7FE2-5500-49B0-962A-073D5D4D2A17}"/>
              </a:ext>
            </a:extLst>
          </p:cNvPr>
          <p:cNvSpPr txBox="1">
            <a:spLocks/>
          </p:cNvSpPr>
          <p:nvPr/>
        </p:nvSpPr>
        <p:spPr>
          <a:xfrm>
            <a:off x="5386076" y="818406"/>
            <a:ext cx="5022809" cy="5319811"/>
          </a:xfrm>
          <a:prstGeom prst="rect">
            <a:avLst/>
          </a:prstGeom>
        </p:spPr>
        <p:txBody>
          <a:bodyPr vert="horz" anchor="t"/>
          <a:lst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180"/>
              </a:spcAft>
              <a:buNone/>
            </a:pPr>
            <a:r>
              <a:rPr lang="en-US" sz="2000" b="1">
                <a:solidFill>
                  <a:schemeClr val="accent6">
                    <a:lumMod val="75000"/>
                  </a:schemeClr>
                </a:solidFill>
                <a:latin typeface="Calibri"/>
                <a:cs typeface="Calibri"/>
              </a:rPr>
              <a:t>Economic Stability</a:t>
            </a:r>
            <a:endParaRPr lang="en-US" sz="2000">
              <a:solidFill>
                <a:schemeClr val="accent6">
                  <a:lumMod val="75000"/>
                </a:schemeClr>
              </a:solidFill>
              <a:cs typeface="Calibri"/>
            </a:endParaRPr>
          </a:p>
          <a:p>
            <a:pPr marL="257175" indent="-257175">
              <a:spcBef>
                <a:spcPts val="0"/>
              </a:spcBef>
              <a:spcAft>
                <a:spcPts val="180"/>
              </a:spcAft>
              <a:buFont typeface="Arial" panose="020B0604020202020204" pitchFamily="34" charset="0"/>
              <a:buChar char="•"/>
            </a:pPr>
            <a:r>
              <a:rPr lang="en-US" sz="1600">
                <a:latin typeface="Calibri"/>
                <a:cs typeface="Calibri"/>
              </a:rPr>
              <a:t>poverty status</a:t>
            </a:r>
          </a:p>
          <a:p>
            <a:pPr marL="257175" indent="-257175">
              <a:spcBef>
                <a:spcPts val="0"/>
              </a:spcBef>
              <a:spcAft>
                <a:spcPts val="180"/>
              </a:spcAft>
              <a:buFont typeface="Arial" panose="020B0604020202020204" pitchFamily="34" charset="0"/>
              <a:buChar char="•"/>
            </a:pPr>
            <a:r>
              <a:rPr lang="en-US" sz="1600">
                <a:latin typeface="Calibri"/>
                <a:cs typeface="Calibri"/>
              </a:rPr>
              <a:t>employment status</a:t>
            </a:r>
          </a:p>
          <a:p>
            <a:pPr marL="257175" indent="-257175">
              <a:spcBef>
                <a:spcPts val="0"/>
              </a:spcBef>
              <a:spcAft>
                <a:spcPts val="180"/>
              </a:spcAft>
              <a:buFont typeface="Arial" panose="020B0604020202020204" pitchFamily="34" charset="0"/>
              <a:buChar char="•"/>
            </a:pPr>
            <a:r>
              <a:rPr lang="en-US" sz="1600">
                <a:latin typeface="Calibri"/>
                <a:cs typeface="Calibri"/>
              </a:rPr>
              <a:t>income inequality</a:t>
            </a:r>
          </a:p>
          <a:p>
            <a:pPr marL="257175" indent="-257175">
              <a:spcBef>
                <a:spcPts val="0"/>
              </a:spcBef>
              <a:spcAft>
                <a:spcPts val="180"/>
              </a:spcAft>
              <a:buFont typeface="Arial" panose="020B0604020202020204" pitchFamily="34" charset="0"/>
              <a:buChar char="•"/>
            </a:pPr>
            <a:r>
              <a:rPr lang="en-US" sz="1600">
                <a:latin typeface="Calibri"/>
                <a:cs typeface="Calibri"/>
              </a:rPr>
              <a:t>median income</a:t>
            </a:r>
          </a:p>
          <a:p>
            <a:pPr marL="257175" indent="-257175">
              <a:spcBef>
                <a:spcPts val="0"/>
              </a:spcBef>
              <a:spcAft>
                <a:spcPts val="180"/>
              </a:spcAft>
              <a:buFont typeface="Arial" panose="020B0604020202020204" pitchFamily="34" charset="0"/>
              <a:buChar char="•"/>
            </a:pPr>
            <a:r>
              <a:rPr lang="en-US" sz="1600">
                <a:latin typeface="Calibri"/>
                <a:cs typeface="Calibri"/>
              </a:rPr>
              <a:t>food insecurity</a:t>
            </a:r>
          </a:p>
          <a:p>
            <a:pPr marL="0" indent="0">
              <a:spcBef>
                <a:spcPts val="0"/>
              </a:spcBef>
              <a:spcAft>
                <a:spcPts val="180"/>
              </a:spcAft>
              <a:buNone/>
            </a:pPr>
            <a:endParaRPr lang="en-US" sz="1000">
              <a:solidFill>
                <a:srgbClr val="000000"/>
              </a:solidFill>
              <a:latin typeface="Calibri"/>
              <a:cs typeface="Calibri"/>
            </a:endParaRPr>
          </a:p>
          <a:p>
            <a:pPr marL="0" indent="0">
              <a:spcBef>
                <a:spcPts val="0"/>
              </a:spcBef>
              <a:spcAft>
                <a:spcPts val="180"/>
              </a:spcAft>
              <a:buNone/>
            </a:pPr>
            <a:r>
              <a:rPr lang="en-US" sz="2000" b="1">
                <a:solidFill>
                  <a:schemeClr val="accent6">
                    <a:lumMod val="75000"/>
                  </a:schemeClr>
                </a:solidFill>
                <a:latin typeface="Calibri"/>
                <a:cs typeface="Calibri"/>
              </a:rPr>
              <a:t>Education</a:t>
            </a:r>
          </a:p>
          <a:p>
            <a:pPr marL="257175" indent="-257175">
              <a:spcBef>
                <a:spcPts val="0"/>
              </a:spcBef>
              <a:spcAft>
                <a:spcPts val="180"/>
              </a:spcAft>
              <a:buFont typeface="Arial" panose="020B0604020202020204" pitchFamily="34" charset="0"/>
              <a:buChar char="•"/>
            </a:pPr>
            <a:r>
              <a:rPr lang="en-US" sz="1600">
                <a:latin typeface="Calibri"/>
                <a:cs typeface="Calibri"/>
              </a:rPr>
              <a:t>highest level of educational attainment</a:t>
            </a:r>
          </a:p>
          <a:p>
            <a:pPr marL="257175" indent="-257175">
              <a:spcBef>
                <a:spcPts val="0"/>
              </a:spcBef>
              <a:spcAft>
                <a:spcPts val="180"/>
              </a:spcAft>
              <a:buFont typeface="Arial" panose="020B0604020202020204" pitchFamily="34" charset="0"/>
              <a:buChar char="•"/>
            </a:pPr>
            <a:r>
              <a:rPr lang="en-US" sz="1600">
                <a:latin typeface="Calibri"/>
                <a:cs typeface="Calibri"/>
              </a:rPr>
              <a:t>on-time high school graduation rate</a:t>
            </a:r>
          </a:p>
          <a:p>
            <a:pPr marL="257175" indent="-257175">
              <a:spcBef>
                <a:spcPts val="0"/>
              </a:spcBef>
              <a:spcAft>
                <a:spcPts val="180"/>
              </a:spcAft>
              <a:buFont typeface="Arial" panose="020B0604020202020204" pitchFamily="34" charset="0"/>
              <a:buChar char="•"/>
            </a:pPr>
            <a:r>
              <a:rPr lang="en-US" sz="1600">
                <a:latin typeface="Calibri"/>
                <a:cs typeface="Calibri"/>
              </a:rPr>
              <a:t>early childhood education enrollment</a:t>
            </a:r>
          </a:p>
          <a:p>
            <a:pPr marL="257175" indent="-257175">
              <a:spcBef>
                <a:spcPts val="0"/>
              </a:spcBef>
              <a:spcAft>
                <a:spcPts val="180"/>
              </a:spcAft>
              <a:buFont typeface="Arial" panose="020B0604020202020204" pitchFamily="34" charset="0"/>
              <a:buChar char="•"/>
            </a:pPr>
            <a:endParaRPr lang="en-US" sz="1000">
              <a:solidFill>
                <a:srgbClr val="000000"/>
              </a:solidFill>
              <a:latin typeface="Calibri"/>
              <a:cs typeface="Calibri"/>
            </a:endParaRPr>
          </a:p>
          <a:p>
            <a:pPr marL="0" indent="0">
              <a:spcBef>
                <a:spcPts val="0"/>
              </a:spcBef>
              <a:spcAft>
                <a:spcPts val="180"/>
              </a:spcAft>
              <a:buNone/>
            </a:pPr>
            <a:r>
              <a:rPr lang="en-US" sz="2000" b="1">
                <a:solidFill>
                  <a:schemeClr val="accent6">
                    <a:lumMod val="75000"/>
                  </a:schemeClr>
                </a:solidFill>
                <a:latin typeface="Calibri"/>
                <a:cs typeface="Calibri"/>
              </a:rPr>
              <a:t>Social and Community Context</a:t>
            </a:r>
          </a:p>
          <a:p>
            <a:pPr marL="257175" indent="-257175">
              <a:spcBef>
                <a:spcPts val="0"/>
              </a:spcBef>
              <a:spcAft>
                <a:spcPts val="180"/>
              </a:spcAft>
              <a:buFont typeface="Arial" panose="020B0604020202020204" pitchFamily="34" charset="0"/>
              <a:buChar char="•"/>
            </a:pPr>
            <a:r>
              <a:rPr lang="en-US" sz="1600">
                <a:latin typeface="Calibri"/>
                <a:cs typeface="Calibri"/>
              </a:rPr>
              <a:t>membership associations</a:t>
            </a:r>
          </a:p>
          <a:p>
            <a:pPr marL="257175" indent="-257175">
              <a:spcBef>
                <a:spcPts val="0"/>
              </a:spcBef>
              <a:spcAft>
                <a:spcPts val="180"/>
              </a:spcAft>
              <a:buFont typeface="Arial" panose="020B0604020202020204" pitchFamily="34" charset="0"/>
              <a:buChar char="•"/>
            </a:pPr>
            <a:r>
              <a:rPr lang="en-US" sz="1600">
                <a:latin typeface="Calibri"/>
                <a:cs typeface="Calibri"/>
              </a:rPr>
              <a:t>voting rate</a:t>
            </a:r>
          </a:p>
          <a:p>
            <a:pPr marL="257175" indent="-257175">
              <a:spcBef>
                <a:spcPts val="0"/>
              </a:spcBef>
              <a:spcAft>
                <a:spcPts val="180"/>
              </a:spcAft>
              <a:buFont typeface="Arial" panose="020B0604020202020204" pitchFamily="34" charset="0"/>
              <a:buChar char="•"/>
            </a:pPr>
            <a:r>
              <a:rPr lang="en-US" sz="1600">
                <a:latin typeface="Calibri"/>
                <a:cs typeface="Calibri"/>
              </a:rPr>
              <a:t>racial/ethnic diversity</a:t>
            </a:r>
          </a:p>
          <a:p>
            <a:pPr marL="257175" indent="-257175">
              <a:spcBef>
                <a:spcPts val="0"/>
              </a:spcBef>
              <a:spcAft>
                <a:spcPts val="180"/>
              </a:spcAft>
              <a:buFont typeface="Arial" panose="020B0604020202020204" pitchFamily="34" charset="0"/>
              <a:buChar char="•"/>
            </a:pPr>
            <a:r>
              <a:rPr lang="en-US" sz="1600">
                <a:latin typeface="Calibri"/>
                <a:cs typeface="Calibri"/>
              </a:rPr>
              <a:t>marriage rates</a:t>
            </a:r>
          </a:p>
          <a:p>
            <a:pPr marL="257175" indent="-257175">
              <a:spcBef>
                <a:spcPts val="0"/>
              </a:spcBef>
              <a:spcAft>
                <a:spcPts val="180"/>
              </a:spcAft>
              <a:buFont typeface="Arial" panose="020B0604020202020204" pitchFamily="34" charset="0"/>
              <a:buChar char="•"/>
            </a:pPr>
            <a:r>
              <a:rPr lang="en-US" sz="1600">
                <a:latin typeface="Calibri"/>
                <a:cs typeface="Calibri"/>
              </a:rPr>
              <a:t>family size</a:t>
            </a:r>
          </a:p>
          <a:p>
            <a:pPr marL="257175" indent="-257175">
              <a:spcBef>
                <a:spcPts val="0"/>
              </a:spcBef>
              <a:spcAft>
                <a:spcPts val="180"/>
              </a:spcAft>
              <a:buFont typeface="Arial" panose="020B0604020202020204" pitchFamily="34" charset="0"/>
              <a:buChar char="•"/>
            </a:pPr>
            <a:r>
              <a:rPr lang="en-US" sz="1600">
                <a:latin typeface="Calibri"/>
                <a:cs typeface="Calibri"/>
              </a:rPr>
              <a:t>library patronage</a:t>
            </a:r>
          </a:p>
          <a:p>
            <a:pPr marL="257175" indent="-257175">
              <a:spcBef>
                <a:spcPts val="0"/>
              </a:spcBef>
              <a:spcAft>
                <a:spcPts val="180"/>
              </a:spcAft>
              <a:buFont typeface="Arial" panose="020B0604020202020204" pitchFamily="34" charset="0"/>
              <a:buChar char="•"/>
            </a:pPr>
            <a:r>
              <a:rPr lang="en-US" sz="1600">
                <a:latin typeface="Calibri"/>
                <a:cs typeface="Calibri"/>
              </a:rPr>
              <a:t>foster care entry</a:t>
            </a:r>
          </a:p>
          <a:p>
            <a:pPr marL="257175" indent="-257175">
              <a:spcBef>
                <a:spcPts val="0"/>
              </a:spcBef>
              <a:spcAft>
                <a:spcPts val="180"/>
              </a:spcAft>
              <a:buFont typeface="Arial" panose="020B0604020202020204" pitchFamily="34" charset="0"/>
              <a:buChar char="•"/>
            </a:pPr>
            <a:r>
              <a:rPr lang="en-US" sz="1600">
                <a:latin typeface="Calibri"/>
                <a:cs typeface="Calibri"/>
              </a:rPr>
              <a:t>Open Street Maps: community centers, museums, religious institutions</a:t>
            </a:r>
          </a:p>
        </p:txBody>
      </p:sp>
    </p:spTree>
    <p:extLst>
      <p:ext uri="{BB962C8B-B14F-4D97-AF65-F5344CB8AC3E}">
        <p14:creationId xmlns:p14="http://schemas.microsoft.com/office/powerpoint/2010/main" val="3346819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E951CC7-4659-49E4-A43A-065751220454}"/>
              </a:ext>
            </a:extLst>
          </p:cNvPr>
          <p:cNvSpPr txBox="1">
            <a:spLocks/>
          </p:cNvSpPr>
          <p:nvPr/>
        </p:nvSpPr>
        <p:spPr>
          <a:xfrm>
            <a:off x="767350" y="190112"/>
            <a:ext cx="9464040" cy="625475"/>
          </a:xfrm>
          <a:prstGeom prst="rect">
            <a:avLst/>
          </a:prstGeom>
        </p:spPr>
        <p:txBody>
          <a:bodyPr anchor="t"/>
          <a:lstStyle>
            <a:lvl1pPr algn="ctr" defTabSz="457209" rtl="0" eaLnBrk="1" latinLnBrk="0" hangingPunct="1">
              <a:spcBef>
                <a:spcPct val="0"/>
              </a:spcBef>
              <a:buNone/>
              <a:defRPr sz="4400" kern="1200">
                <a:solidFill>
                  <a:schemeClr val="tx1"/>
                </a:solidFill>
                <a:latin typeface="+mj-lt"/>
                <a:ea typeface="+mj-ea"/>
                <a:cs typeface="+mj-cs"/>
              </a:defRPr>
            </a:lvl1pPr>
          </a:lstStyle>
          <a:p>
            <a:r>
              <a:rPr lang="en-US" sz="3200" b="1">
                <a:solidFill>
                  <a:schemeClr val="accent6">
                    <a:lumMod val="75000"/>
                  </a:schemeClr>
                </a:solidFill>
                <a:latin typeface="Calibri"/>
                <a:cs typeface="Calibri"/>
              </a:rPr>
              <a:t>Data Discovery</a:t>
            </a:r>
            <a:endParaRPr lang="en-US"/>
          </a:p>
        </p:txBody>
      </p:sp>
      <p:graphicFrame>
        <p:nvGraphicFramePr>
          <p:cNvPr id="2" name="Content Placeholder 4">
            <a:extLst>
              <a:ext uri="{FF2B5EF4-FFF2-40B4-BE49-F238E27FC236}">
                <a16:creationId xmlns:a16="http://schemas.microsoft.com/office/drawing/2014/main" id="{430B81D7-99F0-46D5-B5CD-8C83D7FB5848}"/>
              </a:ext>
            </a:extLst>
          </p:cNvPr>
          <p:cNvGraphicFramePr>
            <a:graphicFrameLocks/>
          </p:cNvGraphicFramePr>
          <p:nvPr/>
        </p:nvGraphicFramePr>
        <p:xfrm>
          <a:off x="693906" y="706543"/>
          <a:ext cx="9464039" cy="5717413"/>
        </p:xfrm>
        <a:graphic>
          <a:graphicData uri="http://schemas.openxmlformats.org/drawingml/2006/table">
            <a:tbl>
              <a:tblPr firstRow="1" bandRow="1">
                <a:tableStyleId>{5C22544A-7EE6-4342-B048-85BDC9FD1C3A}</a:tableStyleId>
              </a:tblPr>
              <a:tblGrid>
                <a:gridCol w="2366010">
                  <a:extLst>
                    <a:ext uri="{9D8B030D-6E8A-4147-A177-3AD203B41FA5}">
                      <a16:colId xmlns:a16="http://schemas.microsoft.com/office/drawing/2014/main" val="2914742123"/>
                    </a:ext>
                  </a:extLst>
                </a:gridCol>
                <a:gridCol w="3698653">
                  <a:extLst>
                    <a:ext uri="{9D8B030D-6E8A-4147-A177-3AD203B41FA5}">
                      <a16:colId xmlns:a16="http://schemas.microsoft.com/office/drawing/2014/main" val="2125919676"/>
                    </a:ext>
                  </a:extLst>
                </a:gridCol>
                <a:gridCol w="2284336">
                  <a:extLst>
                    <a:ext uri="{9D8B030D-6E8A-4147-A177-3AD203B41FA5}">
                      <a16:colId xmlns:a16="http://schemas.microsoft.com/office/drawing/2014/main" val="1427981063"/>
                    </a:ext>
                  </a:extLst>
                </a:gridCol>
                <a:gridCol w="1115040">
                  <a:extLst>
                    <a:ext uri="{9D8B030D-6E8A-4147-A177-3AD203B41FA5}">
                      <a16:colId xmlns:a16="http://schemas.microsoft.com/office/drawing/2014/main" val="4221866470"/>
                    </a:ext>
                  </a:extLst>
                </a:gridCol>
              </a:tblGrid>
              <a:tr h="268356">
                <a:tc>
                  <a:txBody>
                    <a:bodyPr/>
                    <a:lstStyle/>
                    <a:p>
                      <a:r>
                        <a:rPr lang="en-US" sz="1300"/>
                        <a:t>Data source</a:t>
                      </a:r>
                    </a:p>
                  </a:txBody>
                  <a:tcPr marL="82296" marR="82296" marT="41148" marB="41148"/>
                </a:tc>
                <a:tc>
                  <a:txBody>
                    <a:bodyPr/>
                    <a:lstStyle/>
                    <a:p>
                      <a:r>
                        <a:rPr lang="en-US" sz="1300"/>
                        <a:t>Measures</a:t>
                      </a:r>
                    </a:p>
                  </a:txBody>
                  <a:tcPr marL="82296" marR="82296" marT="41148" marB="41148"/>
                </a:tc>
                <a:tc>
                  <a:txBody>
                    <a:bodyPr/>
                    <a:lstStyle/>
                    <a:p>
                      <a:r>
                        <a:rPr lang="en-US" sz="1300"/>
                        <a:t>Challenges</a:t>
                      </a:r>
                    </a:p>
                  </a:txBody>
                  <a:tcPr marL="82296" marR="82296" marT="41148" marB="41148"/>
                </a:tc>
                <a:tc>
                  <a:txBody>
                    <a:bodyPr/>
                    <a:lstStyle/>
                    <a:p>
                      <a:r>
                        <a:rPr lang="en-US" sz="1300"/>
                        <a:t>Keep/Shelve</a:t>
                      </a:r>
                    </a:p>
                  </a:txBody>
                  <a:tcPr marL="82296" marR="82296" marT="41148" marB="41148"/>
                </a:tc>
                <a:extLst>
                  <a:ext uri="{0D108BD9-81ED-4DB2-BD59-A6C34878D82A}">
                    <a16:rowId xmlns:a16="http://schemas.microsoft.com/office/drawing/2014/main" val="823818688"/>
                  </a:ext>
                </a:extLst>
              </a:tr>
              <a:tr h="554101">
                <a:tc>
                  <a:txBody>
                    <a:bodyPr/>
                    <a:lstStyle/>
                    <a:p>
                      <a:pPr lvl="0">
                        <a:buNone/>
                      </a:pPr>
                      <a:r>
                        <a:rPr lang="en-US" sz="1600" b="1">
                          <a:solidFill>
                            <a:schemeClr val="tx1"/>
                          </a:solidFill>
                        </a:rPr>
                        <a:t>American Community Survey</a:t>
                      </a:r>
                      <a:endParaRPr lang="en-US" sz="1600"/>
                    </a:p>
                  </a:txBody>
                  <a:tcPr marL="82296" marR="82296" marT="41148" marB="41148"/>
                </a:tc>
                <a:tc>
                  <a:txBody>
                    <a:bodyPr/>
                    <a:lstStyle/>
                    <a:p>
                      <a:pPr lvl="0">
                        <a:buNone/>
                      </a:pPr>
                      <a:r>
                        <a:rPr lang="en-US" sz="1600" b="1">
                          <a:solidFill>
                            <a:schemeClr val="tx1"/>
                          </a:solidFill>
                        </a:rPr>
                        <a:t>Social, economic, housing, and demographic characteristics</a:t>
                      </a:r>
                      <a:endParaRPr lang="en-US" sz="1600"/>
                    </a:p>
                  </a:txBody>
                  <a:tcPr marL="82296" marR="82296" marT="41148" marB="41148"/>
                </a:tc>
                <a:tc>
                  <a:txBody>
                    <a:bodyPr/>
                    <a:lstStyle/>
                    <a:p>
                      <a:pPr lvl="0">
                        <a:buNone/>
                      </a:pPr>
                      <a:r>
                        <a:rPr lang="en-US" sz="1600" b="1">
                          <a:solidFill>
                            <a:schemeClr val="tx1"/>
                          </a:solidFill>
                        </a:rPr>
                        <a:t>None</a:t>
                      </a:r>
                      <a:endParaRPr lang="en-US" sz="1600"/>
                    </a:p>
                  </a:txBody>
                  <a:tcPr marL="82296" marR="82296" marT="41148" marB="41148"/>
                </a:tc>
                <a:tc>
                  <a:txBody>
                    <a:bodyPr/>
                    <a:lstStyle/>
                    <a:p>
                      <a:pPr lvl="0">
                        <a:buNone/>
                      </a:pPr>
                      <a:r>
                        <a:rPr lang="en-US" sz="1600" b="1">
                          <a:solidFill>
                            <a:schemeClr val="tx1"/>
                          </a:solidFill>
                        </a:rPr>
                        <a:t>Keep</a:t>
                      </a:r>
                      <a:endParaRPr lang="en-US" sz="1600"/>
                    </a:p>
                  </a:txBody>
                  <a:tcPr marL="82296" marR="82296" marT="41148" marB="41148"/>
                </a:tc>
                <a:extLst>
                  <a:ext uri="{0D108BD9-81ED-4DB2-BD59-A6C34878D82A}">
                    <a16:rowId xmlns:a16="http://schemas.microsoft.com/office/drawing/2014/main" val="1200219868"/>
                  </a:ext>
                </a:extLst>
              </a:tr>
              <a:tr h="554101">
                <a:tc>
                  <a:txBody>
                    <a:bodyPr/>
                    <a:lstStyle/>
                    <a:p>
                      <a:pPr lvl="0">
                        <a:buNone/>
                      </a:pPr>
                      <a:r>
                        <a:rPr lang="en-US" sz="1600" b="1"/>
                        <a:t>Virginia Department of Health, Injury &amp; Violence</a:t>
                      </a:r>
                    </a:p>
                  </a:txBody>
                  <a:tcPr marL="82296" marR="82296" marT="41148" marB="41148"/>
                </a:tc>
                <a:tc>
                  <a:txBody>
                    <a:bodyPr/>
                    <a:lstStyle/>
                    <a:p>
                      <a:pPr lvl="0">
                        <a:buNone/>
                      </a:pPr>
                      <a:r>
                        <a:rPr lang="en-US" sz="1600" b="1"/>
                        <a:t>Deaths due to injury and violence</a:t>
                      </a:r>
                    </a:p>
                  </a:txBody>
                  <a:tcPr marL="82296" marR="82296" marT="41148" marB="41148"/>
                </a:tc>
                <a:tc>
                  <a:txBody>
                    <a:bodyPr/>
                    <a:lstStyle/>
                    <a:p>
                      <a:pPr lvl="0">
                        <a:buNone/>
                      </a:pPr>
                      <a:r>
                        <a:rPr lang="en-US" sz="1600" b="1"/>
                        <a:t>Have to request CSV files directly from Virginia Department of Health</a:t>
                      </a:r>
                    </a:p>
                  </a:txBody>
                  <a:tcPr marL="82296" marR="82296" marT="41148" marB="41148"/>
                </a:tc>
                <a:tc>
                  <a:txBody>
                    <a:bodyPr/>
                    <a:lstStyle/>
                    <a:p>
                      <a:pPr lvl="0">
                        <a:buNone/>
                      </a:pPr>
                      <a:r>
                        <a:rPr lang="en-US" sz="1600" b="1"/>
                        <a:t>Keep</a:t>
                      </a:r>
                    </a:p>
                  </a:txBody>
                  <a:tcPr marL="82296" marR="82296" marT="41148" marB="41148"/>
                </a:tc>
                <a:extLst>
                  <a:ext uri="{0D108BD9-81ED-4DB2-BD59-A6C34878D82A}">
                    <a16:rowId xmlns:a16="http://schemas.microsoft.com/office/drawing/2014/main" val="1304606776"/>
                  </a:ext>
                </a:extLst>
              </a:tr>
              <a:tr h="658368">
                <a:tc>
                  <a:txBody>
                    <a:bodyPr/>
                    <a:lstStyle/>
                    <a:p>
                      <a:pPr lvl="0">
                        <a:buNone/>
                      </a:pPr>
                      <a:r>
                        <a:rPr lang="en-US" sz="1600" b="1"/>
                        <a:t>County Health Rankings</a:t>
                      </a:r>
                    </a:p>
                  </a:txBody>
                  <a:tcPr marL="82296" marR="82296" marT="41148" marB="41148"/>
                </a:tc>
                <a:tc>
                  <a:txBody>
                    <a:bodyPr/>
                    <a:lstStyle/>
                    <a:p>
                      <a:pPr lvl="0">
                        <a:buNone/>
                      </a:pPr>
                      <a:r>
                        <a:rPr lang="en-US" sz="1600" b="1"/>
                        <a:t>Health outcomes, health behavior, socioeconomic factors, physical environment</a:t>
                      </a:r>
                    </a:p>
                  </a:txBody>
                  <a:tcPr marL="82296" marR="82296" marT="41148" marB="41148"/>
                </a:tc>
                <a:tc>
                  <a:txBody>
                    <a:bodyPr/>
                    <a:lstStyle/>
                    <a:p>
                      <a:pPr lvl="0">
                        <a:buNone/>
                      </a:pPr>
                      <a:r>
                        <a:rPr lang="en-US" sz="1600" b="1"/>
                        <a:t>None</a:t>
                      </a:r>
                    </a:p>
                  </a:txBody>
                  <a:tcPr marL="82296" marR="82296" marT="41148" marB="41148"/>
                </a:tc>
                <a:tc>
                  <a:txBody>
                    <a:bodyPr/>
                    <a:lstStyle/>
                    <a:p>
                      <a:pPr lvl="0">
                        <a:buNone/>
                      </a:pPr>
                      <a:r>
                        <a:rPr lang="en-US" sz="1600" b="1"/>
                        <a:t>Keep</a:t>
                      </a:r>
                    </a:p>
                  </a:txBody>
                  <a:tcPr marL="82296" marR="82296" marT="41148" marB="41148"/>
                </a:tc>
                <a:extLst>
                  <a:ext uri="{0D108BD9-81ED-4DB2-BD59-A6C34878D82A}">
                    <a16:rowId xmlns:a16="http://schemas.microsoft.com/office/drawing/2014/main" val="1539167092"/>
                  </a:ext>
                </a:extLst>
              </a:tr>
              <a:tr h="554101">
                <a:tc>
                  <a:txBody>
                    <a:bodyPr/>
                    <a:lstStyle/>
                    <a:p>
                      <a:pPr lvl="0">
                        <a:buNone/>
                      </a:pPr>
                      <a:r>
                        <a:rPr lang="en-US" sz="1600" b="1"/>
                        <a:t>Election Turnout, Individual Elections (Virginia)</a:t>
                      </a:r>
                    </a:p>
                  </a:txBody>
                  <a:tcPr marL="82296" marR="82296" marT="41148" marB="41148"/>
                </a:tc>
                <a:tc>
                  <a:txBody>
                    <a:bodyPr/>
                    <a:lstStyle/>
                    <a:p>
                      <a:pPr lvl="0">
                        <a:buNone/>
                      </a:pPr>
                      <a:r>
                        <a:rPr lang="en-US" sz="1600" b="1"/>
                        <a:t>Voter turnout data for general and special elections</a:t>
                      </a:r>
                    </a:p>
                  </a:txBody>
                  <a:tcPr marL="82296" marR="82296" marT="41148" marB="41148"/>
                </a:tc>
                <a:tc>
                  <a:txBody>
                    <a:bodyPr/>
                    <a:lstStyle/>
                    <a:p>
                      <a:pPr lvl="0">
                        <a:buNone/>
                      </a:pPr>
                      <a:r>
                        <a:rPr lang="en-US" sz="1600" b="1"/>
                        <a:t>None</a:t>
                      </a:r>
                    </a:p>
                  </a:txBody>
                  <a:tcPr marL="82296" marR="82296" marT="41148" marB="41148"/>
                </a:tc>
                <a:tc>
                  <a:txBody>
                    <a:bodyPr/>
                    <a:lstStyle/>
                    <a:p>
                      <a:pPr lvl="0">
                        <a:buNone/>
                      </a:pPr>
                      <a:r>
                        <a:rPr lang="en-US" sz="1600" b="1"/>
                        <a:t>Keep</a:t>
                      </a:r>
                    </a:p>
                  </a:txBody>
                  <a:tcPr marL="82296" marR="82296" marT="41148" marB="41148"/>
                </a:tc>
                <a:extLst>
                  <a:ext uri="{0D108BD9-81ED-4DB2-BD59-A6C34878D82A}">
                    <a16:rowId xmlns:a16="http://schemas.microsoft.com/office/drawing/2014/main" val="354541765"/>
                  </a:ext>
                </a:extLst>
              </a:tr>
              <a:tr h="658368">
                <a:tc>
                  <a:txBody>
                    <a:bodyPr/>
                    <a:lstStyle/>
                    <a:p>
                      <a:pPr lvl="0">
                        <a:buNone/>
                      </a:pPr>
                      <a:r>
                        <a:rPr lang="en-US" sz="1600" b="1"/>
                        <a:t>Kids Count Data Center</a:t>
                      </a:r>
                    </a:p>
                  </a:txBody>
                  <a:tcPr marL="82296" marR="82296" marT="41148" marB="41148"/>
                </a:tc>
                <a:tc>
                  <a:txBody>
                    <a:bodyPr/>
                    <a:lstStyle/>
                    <a:p>
                      <a:pPr lvl="0">
                        <a:buNone/>
                      </a:pPr>
                      <a:r>
                        <a:rPr lang="en-US" sz="1600" b="1"/>
                        <a:t>Demographic indicators, economic well-being, education, health, safety for children</a:t>
                      </a:r>
                    </a:p>
                  </a:txBody>
                  <a:tcPr marL="82296" marR="82296" marT="41148" marB="41148"/>
                </a:tc>
                <a:tc>
                  <a:txBody>
                    <a:bodyPr/>
                    <a:lstStyle/>
                    <a:p>
                      <a:pPr lvl="0">
                        <a:buNone/>
                      </a:pPr>
                      <a:r>
                        <a:rPr lang="en-US" sz="1600" b="1"/>
                        <a:t>None</a:t>
                      </a:r>
                    </a:p>
                  </a:txBody>
                  <a:tcPr marL="82296" marR="82296" marT="41148" marB="41148"/>
                </a:tc>
                <a:tc>
                  <a:txBody>
                    <a:bodyPr/>
                    <a:lstStyle/>
                    <a:p>
                      <a:pPr lvl="0">
                        <a:buNone/>
                      </a:pPr>
                      <a:r>
                        <a:rPr lang="en-US" sz="1600" b="1"/>
                        <a:t>Keep</a:t>
                      </a:r>
                    </a:p>
                  </a:txBody>
                  <a:tcPr marL="82296" marR="82296" marT="41148" marB="41148"/>
                </a:tc>
                <a:extLst>
                  <a:ext uri="{0D108BD9-81ED-4DB2-BD59-A6C34878D82A}">
                    <a16:rowId xmlns:a16="http://schemas.microsoft.com/office/drawing/2014/main" val="1536236458"/>
                  </a:ext>
                </a:extLst>
              </a:tr>
              <a:tr h="554101">
                <a:tc>
                  <a:txBody>
                    <a:bodyPr/>
                    <a:lstStyle/>
                    <a:p>
                      <a:pPr lvl="0">
                        <a:buNone/>
                      </a:pPr>
                      <a:r>
                        <a:rPr lang="en-US" sz="1600" b="1"/>
                        <a:t>Public Libraries Survey</a:t>
                      </a:r>
                    </a:p>
                  </a:txBody>
                  <a:tcPr marL="82296" marR="82296" marT="41148" marB="41148"/>
                </a:tc>
                <a:tc>
                  <a:txBody>
                    <a:bodyPr/>
                    <a:lstStyle/>
                    <a:p>
                      <a:pPr lvl="0">
                        <a:buNone/>
                      </a:pPr>
                      <a:r>
                        <a:rPr lang="en-US" sz="1600" b="1"/>
                        <a:t>Public libraries within the U.S.</a:t>
                      </a:r>
                    </a:p>
                  </a:txBody>
                  <a:tcPr marL="82296" marR="82296" marT="41148" marB="41148"/>
                </a:tc>
                <a:tc>
                  <a:txBody>
                    <a:bodyPr/>
                    <a:lstStyle/>
                    <a:p>
                      <a:pPr lvl="0">
                        <a:buNone/>
                      </a:pPr>
                      <a:r>
                        <a:rPr lang="en-US" sz="1600" b="1"/>
                        <a:t>None</a:t>
                      </a:r>
                    </a:p>
                  </a:txBody>
                  <a:tcPr marL="82296" marR="82296" marT="41148" marB="41148"/>
                </a:tc>
                <a:tc>
                  <a:txBody>
                    <a:bodyPr/>
                    <a:lstStyle/>
                    <a:p>
                      <a:pPr lvl="0">
                        <a:buNone/>
                      </a:pPr>
                      <a:r>
                        <a:rPr lang="en-US" sz="1600" b="1"/>
                        <a:t>Keep</a:t>
                      </a:r>
                    </a:p>
                  </a:txBody>
                  <a:tcPr marL="82296" marR="82296" marT="41148" marB="41148"/>
                </a:tc>
                <a:extLst>
                  <a:ext uri="{0D108BD9-81ED-4DB2-BD59-A6C34878D82A}">
                    <a16:rowId xmlns:a16="http://schemas.microsoft.com/office/drawing/2014/main" val="2729981342"/>
                  </a:ext>
                </a:extLst>
              </a:tr>
              <a:tr h="855482">
                <a:tc>
                  <a:txBody>
                    <a:bodyPr/>
                    <a:lstStyle/>
                    <a:p>
                      <a:pPr lvl="0">
                        <a:buNone/>
                      </a:pPr>
                      <a:r>
                        <a:rPr lang="en-US" sz="1600" b="1"/>
                        <a:t>Open Street Maps</a:t>
                      </a:r>
                    </a:p>
                  </a:txBody>
                  <a:tcPr marL="82296" marR="82296" marT="41148" marB="41148"/>
                </a:tc>
                <a:tc>
                  <a:txBody>
                    <a:bodyPr/>
                    <a:lstStyle/>
                    <a:p>
                      <a:pPr lvl="0">
                        <a:buNone/>
                      </a:pPr>
                      <a:r>
                        <a:rPr lang="en-US" sz="1600" b="1"/>
                        <a:t>Location of various buildings and resources (e.g., </a:t>
                      </a:r>
                      <a:r>
                        <a:rPr lang="en-US" sz="1600" b="1" i="0" u="none" strike="noStrike" noProof="0">
                          <a:solidFill>
                            <a:schemeClr val="tx1"/>
                          </a:solidFill>
                          <a:latin typeface="Calibri"/>
                        </a:rPr>
                        <a:t>open space, sidewalks, playgrounds, parks)</a:t>
                      </a:r>
                      <a:endParaRPr lang="en-US" sz="1600" b="1" i="0" u="none" strike="noStrike" noProof="0">
                        <a:latin typeface="Calibri"/>
                      </a:endParaRPr>
                    </a:p>
                    <a:p>
                      <a:pPr lvl="0">
                        <a:buNone/>
                      </a:pPr>
                      <a:endParaRPr lang="en-US" sz="1600" b="1"/>
                    </a:p>
                  </a:txBody>
                  <a:tcPr marL="82296" marR="82296" marT="41148" marB="41148"/>
                </a:tc>
                <a:tc>
                  <a:txBody>
                    <a:bodyPr/>
                    <a:lstStyle/>
                    <a:p>
                      <a:pPr lvl="0">
                        <a:buNone/>
                      </a:pPr>
                      <a:r>
                        <a:rPr lang="en-US" sz="1600" b="1"/>
                        <a:t>None</a:t>
                      </a:r>
                    </a:p>
                  </a:txBody>
                  <a:tcPr marL="82296" marR="82296" marT="41148" marB="41148"/>
                </a:tc>
                <a:tc>
                  <a:txBody>
                    <a:bodyPr/>
                    <a:lstStyle/>
                    <a:p>
                      <a:pPr lvl="0">
                        <a:buNone/>
                      </a:pPr>
                      <a:r>
                        <a:rPr lang="en-US" sz="1600" b="1"/>
                        <a:t>Keep</a:t>
                      </a:r>
                    </a:p>
                  </a:txBody>
                  <a:tcPr marL="82296" marR="82296" marT="41148" marB="41148"/>
                </a:tc>
                <a:extLst>
                  <a:ext uri="{0D108BD9-81ED-4DB2-BD59-A6C34878D82A}">
                    <a16:rowId xmlns:a16="http://schemas.microsoft.com/office/drawing/2014/main" val="1607790535"/>
                  </a:ext>
                </a:extLst>
              </a:tr>
            </a:tbl>
          </a:graphicData>
        </a:graphic>
      </p:graphicFrame>
    </p:spTree>
    <p:extLst>
      <p:ext uri="{BB962C8B-B14F-4D97-AF65-F5344CB8AC3E}">
        <p14:creationId xmlns:p14="http://schemas.microsoft.com/office/powerpoint/2010/main" val="3778290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E951CC7-4659-49E4-A43A-065751220454}"/>
              </a:ext>
            </a:extLst>
          </p:cNvPr>
          <p:cNvSpPr txBox="1">
            <a:spLocks/>
          </p:cNvSpPr>
          <p:nvPr/>
        </p:nvSpPr>
        <p:spPr>
          <a:xfrm>
            <a:off x="767350" y="60471"/>
            <a:ext cx="9464040" cy="625475"/>
          </a:xfrm>
          <a:prstGeom prst="rect">
            <a:avLst/>
          </a:prstGeom>
        </p:spPr>
        <p:txBody>
          <a:bodyPr anchor="t"/>
          <a:lstStyle>
            <a:lvl1pPr algn="ctr" defTabSz="457209" rtl="0" eaLnBrk="1" latinLnBrk="0" hangingPunct="1">
              <a:spcBef>
                <a:spcPct val="0"/>
              </a:spcBef>
              <a:buNone/>
              <a:defRPr sz="4400" kern="1200">
                <a:solidFill>
                  <a:schemeClr val="tx1"/>
                </a:solidFill>
                <a:latin typeface="+mj-lt"/>
                <a:ea typeface="+mj-ea"/>
                <a:cs typeface="+mj-cs"/>
              </a:defRPr>
            </a:lvl1pPr>
          </a:lstStyle>
          <a:p>
            <a:r>
              <a:rPr lang="en-US" sz="3200" b="1">
                <a:solidFill>
                  <a:schemeClr val="accent6">
                    <a:lumMod val="75000"/>
                  </a:schemeClr>
                </a:solidFill>
                <a:latin typeface="Calibri"/>
                <a:cs typeface="Calibri"/>
              </a:rPr>
              <a:t>Data Discovery</a:t>
            </a:r>
            <a:endParaRPr lang="en-US" sz="3200">
              <a:solidFill>
                <a:schemeClr val="accent6">
                  <a:lumMod val="75000"/>
                </a:schemeClr>
              </a:solidFill>
              <a:cs typeface="Calibri"/>
            </a:endParaRPr>
          </a:p>
        </p:txBody>
      </p:sp>
      <p:graphicFrame>
        <p:nvGraphicFramePr>
          <p:cNvPr id="3" name="Content Placeholder 4">
            <a:extLst>
              <a:ext uri="{FF2B5EF4-FFF2-40B4-BE49-F238E27FC236}">
                <a16:creationId xmlns:a16="http://schemas.microsoft.com/office/drawing/2014/main" id="{D2AF0DAB-D564-4E99-B389-017BC0DDA0E9}"/>
              </a:ext>
            </a:extLst>
          </p:cNvPr>
          <p:cNvGraphicFramePr>
            <a:graphicFrameLocks/>
          </p:cNvGraphicFramePr>
          <p:nvPr>
            <p:extLst>
              <p:ext uri="{D42A27DB-BD31-4B8C-83A1-F6EECF244321}">
                <p14:modId xmlns:p14="http://schemas.microsoft.com/office/powerpoint/2010/main" val="1379420039"/>
              </p:ext>
            </p:extLst>
          </p:nvPr>
        </p:nvGraphicFramePr>
        <p:xfrm>
          <a:off x="496881" y="652157"/>
          <a:ext cx="10039141" cy="5993798"/>
        </p:xfrm>
        <a:graphic>
          <a:graphicData uri="http://schemas.openxmlformats.org/drawingml/2006/table">
            <a:tbl>
              <a:tblPr firstRow="1" bandRow="1">
                <a:tableStyleId>{5C22544A-7EE6-4342-B048-85BDC9FD1C3A}</a:tableStyleId>
              </a:tblPr>
              <a:tblGrid>
                <a:gridCol w="2509786">
                  <a:extLst>
                    <a:ext uri="{9D8B030D-6E8A-4147-A177-3AD203B41FA5}">
                      <a16:colId xmlns:a16="http://schemas.microsoft.com/office/drawing/2014/main" val="2914742123"/>
                    </a:ext>
                  </a:extLst>
                </a:gridCol>
                <a:gridCol w="3787267">
                  <a:extLst>
                    <a:ext uri="{9D8B030D-6E8A-4147-A177-3AD203B41FA5}">
                      <a16:colId xmlns:a16="http://schemas.microsoft.com/office/drawing/2014/main" val="2125919676"/>
                    </a:ext>
                  </a:extLst>
                </a:gridCol>
                <a:gridCol w="2405475">
                  <a:extLst>
                    <a:ext uri="{9D8B030D-6E8A-4147-A177-3AD203B41FA5}">
                      <a16:colId xmlns:a16="http://schemas.microsoft.com/office/drawing/2014/main" val="1427981063"/>
                    </a:ext>
                  </a:extLst>
                </a:gridCol>
                <a:gridCol w="1336613">
                  <a:extLst>
                    <a:ext uri="{9D8B030D-6E8A-4147-A177-3AD203B41FA5}">
                      <a16:colId xmlns:a16="http://schemas.microsoft.com/office/drawing/2014/main" val="4221866470"/>
                    </a:ext>
                  </a:extLst>
                </a:gridCol>
              </a:tblGrid>
              <a:tr h="281335">
                <a:tc>
                  <a:txBody>
                    <a:bodyPr/>
                    <a:lstStyle/>
                    <a:p>
                      <a:r>
                        <a:rPr lang="en-US" sz="1600"/>
                        <a:t>Data source</a:t>
                      </a:r>
                    </a:p>
                  </a:txBody>
                  <a:tcPr marL="82296" marR="82296" marT="41148" marB="41148"/>
                </a:tc>
                <a:tc>
                  <a:txBody>
                    <a:bodyPr/>
                    <a:lstStyle/>
                    <a:p>
                      <a:r>
                        <a:rPr lang="en-US" sz="1600"/>
                        <a:t>Measures</a:t>
                      </a:r>
                    </a:p>
                  </a:txBody>
                  <a:tcPr marL="82296" marR="82296" marT="41148" marB="41148"/>
                </a:tc>
                <a:tc>
                  <a:txBody>
                    <a:bodyPr/>
                    <a:lstStyle/>
                    <a:p>
                      <a:r>
                        <a:rPr lang="en-US" sz="1600"/>
                        <a:t>Challenges</a:t>
                      </a:r>
                    </a:p>
                  </a:txBody>
                  <a:tcPr marL="82296" marR="82296" marT="41148" marB="41148"/>
                </a:tc>
                <a:tc>
                  <a:txBody>
                    <a:bodyPr/>
                    <a:lstStyle/>
                    <a:p>
                      <a:r>
                        <a:rPr lang="en-US" sz="1600"/>
                        <a:t>Keep/Shelve</a:t>
                      </a:r>
                    </a:p>
                  </a:txBody>
                  <a:tcPr marL="82296" marR="82296" marT="41148" marB="41148"/>
                </a:tc>
                <a:extLst>
                  <a:ext uri="{0D108BD9-81ED-4DB2-BD59-A6C34878D82A}">
                    <a16:rowId xmlns:a16="http://schemas.microsoft.com/office/drawing/2014/main" val="823818688"/>
                  </a:ext>
                </a:extLst>
              </a:tr>
              <a:tr h="684991">
                <a:tc>
                  <a:txBody>
                    <a:bodyPr/>
                    <a:lstStyle/>
                    <a:p>
                      <a:pPr lvl="0">
                        <a:buNone/>
                      </a:pPr>
                      <a:r>
                        <a:rPr lang="en-US" sz="1500"/>
                        <a:t>Number of Crimes by Offense Type (Virginia State Police)</a:t>
                      </a:r>
                    </a:p>
                  </a:txBody>
                  <a:tcPr marL="82296" marR="82296" marT="41148" marB="41148"/>
                </a:tc>
                <a:tc>
                  <a:txBody>
                    <a:bodyPr/>
                    <a:lstStyle/>
                    <a:p>
                      <a:pPr lvl="0">
                        <a:buNone/>
                      </a:pPr>
                      <a:r>
                        <a:rPr lang="en-US" sz="1500"/>
                        <a:t>Crimes by offense type, drug reports, hate crimes</a:t>
                      </a:r>
                    </a:p>
                  </a:txBody>
                  <a:tcPr marL="82296" marR="82296" marT="41148" marB="41148"/>
                </a:tc>
                <a:tc>
                  <a:txBody>
                    <a:bodyPr/>
                    <a:lstStyle/>
                    <a:p>
                      <a:pPr lvl="0">
                        <a:buNone/>
                      </a:pPr>
                      <a:r>
                        <a:rPr lang="en-US" sz="1500"/>
                        <a:t>Decent amount of missing data</a:t>
                      </a:r>
                    </a:p>
                  </a:txBody>
                  <a:tcPr marL="82296" marR="82296" marT="41148" marB="41148"/>
                </a:tc>
                <a:tc>
                  <a:txBody>
                    <a:bodyPr/>
                    <a:lstStyle/>
                    <a:p>
                      <a:pPr lvl="0">
                        <a:buNone/>
                      </a:pPr>
                      <a:r>
                        <a:rPr lang="en-US" sz="1500"/>
                        <a:t>TBD</a:t>
                      </a:r>
                    </a:p>
                  </a:txBody>
                  <a:tcPr marL="82296" marR="82296" marT="41148" marB="41148"/>
                </a:tc>
                <a:extLst>
                  <a:ext uri="{0D108BD9-81ED-4DB2-BD59-A6C34878D82A}">
                    <a16:rowId xmlns:a16="http://schemas.microsoft.com/office/drawing/2014/main" val="3319062885"/>
                  </a:ext>
                </a:extLst>
              </a:tr>
              <a:tr h="892935">
                <a:tc>
                  <a:txBody>
                    <a:bodyPr/>
                    <a:lstStyle/>
                    <a:p>
                      <a:pPr lvl="0">
                        <a:buNone/>
                      </a:pPr>
                      <a:r>
                        <a:rPr lang="en-US" sz="1500"/>
                        <a:t>General Social Survey (GSS)</a:t>
                      </a:r>
                    </a:p>
                  </a:txBody>
                  <a:tcPr marL="82296" marR="82296" marT="41148" marB="41148"/>
                </a:tc>
                <a:tc>
                  <a:txBody>
                    <a:bodyPr/>
                    <a:lstStyle/>
                    <a:p>
                      <a:pPr lvl="0">
                        <a:buNone/>
                      </a:pPr>
                      <a:r>
                        <a:rPr lang="en-US" sz="1500"/>
                        <a:t>Trends in attitudes, behaviors</a:t>
                      </a:r>
                    </a:p>
                  </a:txBody>
                  <a:tcPr marL="82296" marR="82296" marT="41148" marB="41148"/>
                </a:tc>
                <a:tc>
                  <a:txBody>
                    <a:bodyPr/>
                    <a:lstStyle/>
                    <a:p>
                      <a:pPr lvl="0">
                        <a:buNone/>
                      </a:pPr>
                      <a:r>
                        <a:rPr lang="en-US" sz="1500"/>
                        <a:t>Under contract, the GSS will provide data on State, PSU, County, Census tract.</a:t>
                      </a:r>
                    </a:p>
                  </a:txBody>
                  <a:tcPr marL="82296" marR="82296" marT="41148" marB="41148"/>
                </a:tc>
                <a:tc>
                  <a:txBody>
                    <a:bodyPr/>
                    <a:lstStyle/>
                    <a:p>
                      <a:pPr lvl="0">
                        <a:buNone/>
                      </a:pPr>
                      <a:r>
                        <a:rPr lang="en-US" sz="1500"/>
                        <a:t>Shelve, but are pursuing for future research</a:t>
                      </a:r>
                    </a:p>
                  </a:txBody>
                  <a:tcPr marL="82296" marR="82296" marT="41148" marB="41148"/>
                </a:tc>
                <a:extLst>
                  <a:ext uri="{0D108BD9-81ED-4DB2-BD59-A6C34878D82A}">
                    <a16:rowId xmlns:a16="http://schemas.microsoft.com/office/drawing/2014/main" val="1589940502"/>
                  </a:ext>
                </a:extLst>
              </a:tr>
              <a:tr h="892935">
                <a:tc>
                  <a:txBody>
                    <a:bodyPr/>
                    <a:lstStyle/>
                    <a:p>
                      <a:r>
                        <a:rPr lang="en-US" sz="1500"/>
                        <a:t>American Time Use Survey</a:t>
                      </a:r>
                    </a:p>
                  </a:txBody>
                  <a:tcPr marL="82296" marR="82296" marT="41148" marB="41148"/>
                </a:tc>
                <a:tc>
                  <a:txBody>
                    <a:bodyPr/>
                    <a:lstStyle/>
                    <a:p>
                      <a:r>
                        <a:rPr lang="en-US" sz="1500"/>
                        <a:t>How people spend their time on various activities including religious activities, socializing, unpaid childcare, housework, volunteering, etc.</a:t>
                      </a:r>
                    </a:p>
                  </a:txBody>
                  <a:tcPr marL="82296" marR="82296" marT="41148" marB="41148"/>
                </a:tc>
                <a:tc>
                  <a:txBody>
                    <a:bodyPr/>
                    <a:lstStyle/>
                    <a:p>
                      <a:r>
                        <a:rPr lang="en-US" sz="1500"/>
                        <a:t>Only national-level data</a:t>
                      </a:r>
                    </a:p>
                  </a:txBody>
                  <a:tcPr marL="82296" marR="82296" marT="41148" marB="41148"/>
                </a:tc>
                <a:tc>
                  <a:txBody>
                    <a:bodyPr/>
                    <a:lstStyle/>
                    <a:p>
                      <a:r>
                        <a:rPr lang="en-US" sz="1500"/>
                        <a:t>Shelve</a:t>
                      </a:r>
                    </a:p>
                  </a:txBody>
                  <a:tcPr marL="82296" marR="82296" marT="41148" marB="41148"/>
                </a:tc>
                <a:extLst>
                  <a:ext uri="{0D108BD9-81ED-4DB2-BD59-A6C34878D82A}">
                    <a16:rowId xmlns:a16="http://schemas.microsoft.com/office/drawing/2014/main" val="4148302491"/>
                  </a:ext>
                </a:extLst>
              </a:tr>
              <a:tr h="477047">
                <a:tc>
                  <a:txBody>
                    <a:bodyPr/>
                    <a:lstStyle/>
                    <a:p>
                      <a:pPr lvl="0">
                        <a:buNone/>
                      </a:pPr>
                      <a:r>
                        <a:rPr lang="en-US" sz="1500"/>
                        <a:t>Behavioral Risk Factor Surveillance System (BRFSS)</a:t>
                      </a:r>
                    </a:p>
                  </a:txBody>
                  <a:tcPr marL="82296" marR="82296" marT="41148" marB="41148"/>
                </a:tc>
                <a:tc>
                  <a:txBody>
                    <a:bodyPr/>
                    <a:lstStyle/>
                    <a:p>
                      <a:pPr lvl="0">
                        <a:buNone/>
                      </a:pPr>
                      <a:r>
                        <a:rPr lang="en-US" sz="1500"/>
                        <a:t>Health indicators</a:t>
                      </a:r>
                    </a:p>
                  </a:txBody>
                  <a:tcPr marL="82296" marR="82296" marT="41148" marB="41148"/>
                </a:tc>
                <a:tc>
                  <a:txBody>
                    <a:bodyPr/>
                    <a:lstStyle/>
                    <a:p>
                      <a:pPr lvl="0">
                        <a:buNone/>
                      </a:pPr>
                      <a:r>
                        <a:rPr lang="en-US" sz="1500"/>
                        <a:t>No county data – just state, metropolitan status</a:t>
                      </a:r>
                    </a:p>
                  </a:txBody>
                  <a:tcPr marL="82296" marR="82296" marT="41148" marB="41148"/>
                </a:tc>
                <a:tc>
                  <a:txBody>
                    <a:bodyPr/>
                    <a:lstStyle/>
                    <a:p>
                      <a:pPr lvl="0">
                        <a:buNone/>
                      </a:pPr>
                      <a:r>
                        <a:rPr lang="en-US" sz="1500"/>
                        <a:t>Shelve</a:t>
                      </a:r>
                    </a:p>
                  </a:txBody>
                  <a:tcPr marL="82296" marR="82296" marT="41148" marB="41148"/>
                </a:tc>
                <a:extLst>
                  <a:ext uri="{0D108BD9-81ED-4DB2-BD59-A6C34878D82A}">
                    <a16:rowId xmlns:a16="http://schemas.microsoft.com/office/drawing/2014/main" val="35383914"/>
                  </a:ext>
                </a:extLst>
              </a:tr>
              <a:tr h="684991">
                <a:tc>
                  <a:txBody>
                    <a:bodyPr/>
                    <a:lstStyle/>
                    <a:p>
                      <a:pPr lvl="0">
                        <a:buNone/>
                      </a:pPr>
                      <a:r>
                        <a:rPr lang="en-US" sz="1500"/>
                        <a:t>National Health and Nutrition Examination Survey (NHANES)</a:t>
                      </a:r>
                    </a:p>
                  </a:txBody>
                  <a:tcPr marL="82296" marR="82296" marT="41148" marB="41148"/>
                </a:tc>
                <a:tc>
                  <a:txBody>
                    <a:bodyPr/>
                    <a:lstStyle/>
                    <a:p>
                      <a:pPr lvl="0">
                        <a:buNone/>
                      </a:pPr>
                      <a:r>
                        <a:rPr lang="en-US" sz="1500"/>
                        <a:t>Health and nutritional status of adults and children</a:t>
                      </a:r>
                    </a:p>
                  </a:txBody>
                  <a:tcPr marL="82296" marR="82296" marT="41148" marB="41148"/>
                </a:tc>
                <a:tc>
                  <a:txBody>
                    <a:bodyPr/>
                    <a:lstStyle/>
                    <a:p>
                      <a:pPr lvl="0">
                        <a:buNone/>
                      </a:pPr>
                      <a:r>
                        <a:rPr lang="en-US" sz="1500"/>
                        <a:t>All geography below national level is restricted.</a:t>
                      </a:r>
                    </a:p>
                  </a:txBody>
                  <a:tcPr marL="82296" marR="82296" marT="41148" marB="41148"/>
                </a:tc>
                <a:tc>
                  <a:txBody>
                    <a:bodyPr/>
                    <a:lstStyle/>
                    <a:p>
                      <a:pPr lvl="0">
                        <a:buNone/>
                      </a:pPr>
                      <a:r>
                        <a:rPr lang="en-US" sz="1500"/>
                        <a:t>Shelve</a:t>
                      </a:r>
                    </a:p>
                  </a:txBody>
                  <a:tcPr marL="82296" marR="82296" marT="41148" marB="41148"/>
                </a:tc>
                <a:extLst>
                  <a:ext uri="{0D108BD9-81ED-4DB2-BD59-A6C34878D82A}">
                    <a16:rowId xmlns:a16="http://schemas.microsoft.com/office/drawing/2014/main" val="1997153104"/>
                  </a:ext>
                </a:extLst>
              </a:tr>
              <a:tr h="684991">
                <a:tc>
                  <a:txBody>
                    <a:bodyPr/>
                    <a:lstStyle/>
                    <a:p>
                      <a:pPr lvl="0">
                        <a:buNone/>
                      </a:pPr>
                      <a:r>
                        <a:rPr lang="en-US" sz="1500"/>
                        <a:t>Department of Defense Education Activity (DoDEA)</a:t>
                      </a:r>
                    </a:p>
                  </a:txBody>
                  <a:tcPr marL="82296" marR="82296" marT="41148" marB="41148"/>
                </a:tc>
                <a:tc>
                  <a:txBody>
                    <a:bodyPr/>
                    <a:lstStyle/>
                    <a:p>
                      <a:pPr lvl="0">
                        <a:buNone/>
                      </a:pPr>
                      <a:r>
                        <a:rPr lang="en-US" sz="1500"/>
                        <a:t>Regional school calendars, enrollment data, accreditation reports, comprehensive assessment system, school report system</a:t>
                      </a:r>
                    </a:p>
                  </a:txBody>
                  <a:tcPr marL="82296" marR="82296" marT="41148" marB="41148"/>
                </a:tc>
                <a:tc>
                  <a:txBody>
                    <a:bodyPr/>
                    <a:lstStyle/>
                    <a:p>
                      <a:pPr lvl="0">
                        <a:buNone/>
                      </a:pPr>
                      <a:r>
                        <a:rPr lang="en-US" sz="1500"/>
                        <a:t>Lots of missing data for schools, no DoDEA schools near Army bases in Virginia</a:t>
                      </a:r>
                    </a:p>
                  </a:txBody>
                  <a:tcPr marL="82296" marR="82296" marT="41148" marB="41148"/>
                </a:tc>
                <a:tc>
                  <a:txBody>
                    <a:bodyPr/>
                    <a:lstStyle/>
                    <a:p>
                      <a:pPr lvl="0">
                        <a:buNone/>
                      </a:pPr>
                      <a:r>
                        <a:rPr lang="en-US" sz="1500"/>
                        <a:t>Shelve</a:t>
                      </a:r>
                    </a:p>
                  </a:txBody>
                  <a:tcPr marL="82296" marR="82296" marT="41148" marB="41148"/>
                </a:tc>
                <a:extLst>
                  <a:ext uri="{0D108BD9-81ED-4DB2-BD59-A6C34878D82A}">
                    <a16:rowId xmlns:a16="http://schemas.microsoft.com/office/drawing/2014/main" val="3451690057"/>
                  </a:ext>
                </a:extLst>
              </a:tr>
              <a:tr h="892935">
                <a:tc>
                  <a:txBody>
                    <a:bodyPr/>
                    <a:lstStyle/>
                    <a:p>
                      <a:pPr lvl="0">
                        <a:buNone/>
                      </a:pPr>
                      <a:r>
                        <a:rPr lang="en-US" sz="1500"/>
                        <a:t>Virginia Department of Health, Health Behavior</a:t>
                      </a:r>
                    </a:p>
                  </a:txBody>
                  <a:tcPr marL="82296" marR="82296" marT="41148" marB="41148"/>
                </a:tc>
                <a:tc>
                  <a:txBody>
                    <a:bodyPr/>
                    <a:lstStyle/>
                    <a:p>
                      <a:pPr lvl="0">
                        <a:buNone/>
                      </a:pPr>
                      <a:r>
                        <a:rPr lang="en-US" sz="1500"/>
                        <a:t>Health behaviors by health district</a:t>
                      </a:r>
                    </a:p>
                  </a:txBody>
                  <a:tcPr marL="82296" marR="82296" marT="41148" marB="41148"/>
                </a:tc>
                <a:tc>
                  <a:txBody>
                    <a:bodyPr/>
                    <a:lstStyle/>
                    <a:p>
                      <a:pPr lvl="0">
                        <a:buNone/>
                      </a:pPr>
                      <a:r>
                        <a:rPr lang="en-US" sz="1500"/>
                        <a:t>Geography grouped into health districts, which don’t correspond to any Census measure</a:t>
                      </a:r>
                    </a:p>
                  </a:txBody>
                  <a:tcPr marL="82296" marR="82296" marT="41148" marB="41148"/>
                </a:tc>
                <a:tc>
                  <a:txBody>
                    <a:bodyPr/>
                    <a:lstStyle/>
                    <a:p>
                      <a:pPr lvl="0">
                        <a:buNone/>
                      </a:pPr>
                      <a:r>
                        <a:rPr lang="en-US" sz="1500"/>
                        <a:t>Shelve</a:t>
                      </a:r>
                    </a:p>
                  </a:txBody>
                  <a:tcPr marL="82296" marR="82296" marT="41148" marB="41148"/>
                </a:tc>
                <a:extLst>
                  <a:ext uri="{0D108BD9-81ED-4DB2-BD59-A6C34878D82A}">
                    <a16:rowId xmlns:a16="http://schemas.microsoft.com/office/drawing/2014/main" val="533036281"/>
                  </a:ext>
                </a:extLst>
              </a:tr>
            </a:tbl>
          </a:graphicData>
        </a:graphic>
      </p:graphicFrame>
    </p:spTree>
    <p:extLst>
      <p:ext uri="{BB962C8B-B14F-4D97-AF65-F5344CB8AC3E}">
        <p14:creationId xmlns:p14="http://schemas.microsoft.com/office/powerpoint/2010/main" val="559769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21AAF5-2E08-49D2-9975-6C4F37D7FF10}"/>
              </a:ext>
            </a:extLst>
          </p:cNvPr>
          <p:cNvSpPr>
            <a:spLocks noGrp="1"/>
          </p:cNvSpPr>
          <p:nvPr>
            <p:ph type="title"/>
          </p:nvPr>
        </p:nvSpPr>
        <p:spPr/>
        <p:txBody>
          <a:bodyPr anchor="t"/>
          <a:lstStyle/>
          <a:p>
            <a:r>
              <a:rPr lang="en-US" sz="3200" b="1">
                <a:latin typeface="Calibri"/>
                <a:cs typeface="Calibri"/>
              </a:rPr>
              <a:t>Social Media Sentiment Analysis</a:t>
            </a:r>
          </a:p>
        </p:txBody>
      </p:sp>
      <p:sp>
        <p:nvSpPr>
          <p:cNvPr id="5" name="Slide Number Placeholder 4">
            <a:extLst>
              <a:ext uri="{FF2B5EF4-FFF2-40B4-BE49-F238E27FC236}">
                <a16:creationId xmlns:a16="http://schemas.microsoft.com/office/drawing/2014/main" id="{B12CFA38-D96B-45E4-8BA2-750CB9614C84}"/>
              </a:ext>
            </a:extLst>
          </p:cNvPr>
          <p:cNvSpPr>
            <a:spLocks noGrp="1"/>
          </p:cNvSpPr>
          <p:nvPr>
            <p:ph type="sldNum" sz="quarter" idx="10"/>
          </p:nvPr>
        </p:nvSpPr>
        <p:spPr/>
        <p:txBody>
          <a:bodyPr/>
          <a:lstStyle/>
          <a:p>
            <a:fld id="{0F418C06-167A-E646-9EF6-18275B625F6B}" type="slidenum">
              <a:rPr lang="en-US" smtClean="0"/>
              <a:pPr/>
              <a:t>13</a:t>
            </a:fld>
            <a:endParaRPr lang="en-US"/>
          </a:p>
        </p:txBody>
      </p:sp>
      <p:sp>
        <p:nvSpPr>
          <p:cNvPr id="2" name="Text Placeholder 1">
            <a:extLst>
              <a:ext uri="{FF2B5EF4-FFF2-40B4-BE49-F238E27FC236}">
                <a16:creationId xmlns:a16="http://schemas.microsoft.com/office/drawing/2014/main" id="{A5F0C141-0893-4E6E-BCAA-9098DB3754EB}"/>
              </a:ext>
            </a:extLst>
          </p:cNvPr>
          <p:cNvSpPr>
            <a:spLocks noGrp="1"/>
          </p:cNvSpPr>
          <p:nvPr>
            <p:ph sz="quarter" idx="11"/>
          </p:nvPr>
        </p:nvSpPr>
        <p:spPr>
          <a:xfrm>
            <a:off x="754380" y="1371600"/>
            <a:ext cx="4046220" cy="4183380"/>
          </a:xfrm>
        </p:spPr>
        <p:txBody>
          <a:bodyPr anchor="t"/>
          <a:lstStyle/>
          <a:p>
            <a:pPr marL="342900" indent="-342900"/>
            <a:r>
              <a:rPr lang="en-US" sz="2800"/>
              <a:t>Interested in how often </a:t>
            </a:r>
            <a:r>
              <a:rPr lang="en-US" sz="2800" b="1">
                <a:solidFill>
                  <a:schemeClr val="accent6">
                    <a:lumMod val="75000"/>
                  </a:schemeClr>
                </a:solidFill>
              </a:rPr>
              <a:t>posts to social media are positive or negative</a:t>
            </a:r>
            <a:endParaRPr lang="en-US" sz="2800" b="1">
              <a:solidFill>
                <a:schemeClr val="accent6">
                  <a:lumMod val="75000"/>
                </a:schemeClr>
              </a:solidFill>
              <a:cs typeface="Calibri"/>
            </a:endParaRPr>
          </a:p>
          <a:p>
            <a:pPr marL="342900" indent="-342900"/>
            <a:r>
              <a:rPr lang="en-US" sz="2800"/>
              <a:t>Identify </a:t>
            </a:r>
            <a:r>
              <a:rPr lang="en-US" sz="2800" b="1">
                <a:solidFill>
                  <a:schemeClr val="accent6">
                    <a:lumMod val="75000"/>
                  </a:schemeClr>
                </a:solidFill>
              </a:rPr>
              <a:t>keywords to search for discussions of community, social cohesion, </a:t>
            </a:r>
            <a:r>
              <a:rPr lang="en-US" sz="2800"/>
              <a:t>what specific Army posts are being discussed</a:t>
            </a:r>
            <a:endParaRPr lang="en-US" sz="2800">
              <a:cs typeface="Calibri"/>
            </a:endParaRPr>
          </a:p>
          <a:p>
            <a:pPr marL="742950" lvl="1" indent="-285750"/>
            <a:endParaRPr lang="en-US" sz="2800">
              <a:cs typeface="Calibri"/>
            </a:endParaRPr>
          </a:p>
          <a:p>
            <a:pPr marL="342900" indent="-342900"/>
            <a:endParaRPr lang="en-US" sz="2800">
              <a:cs typeface="Calibri"/>
            </a:endParaRPr>
          </a:p>
        </p:txBody>
      </p:sp>
      <p:pic>
        <p:nvPicPr>
          <p:cNvPr id="3" name="Picture 2">
            <a:extLst>
              <a:ext uri="{FF2B5EF4-FFF2-40B4-BE49-F238E27FC236}">
                <a16:creationId xmlns:a16="http://schemas.microsoft.com/office/drawing/2014/main" id="{298EF8BE-5409-4F65-A6D5-4701A6D6FC7C}"/>
              </a:ext>
            </a:extLst>
          </p:cNvPr>
          <p:cNvPicPr>
            <a:picLocks noChangeAspect="1"/>
          </p:cNvPicPr>
          <p:nvPr/>
        </p:nvPicPr>
        <p:blipFill rotWithShape="1">
          <a:blip r:embed="rId2"/>
          <a:srcRect l="13750" t="12222" r="14375" b="10000"/>
          <a:stretch/>
        </p:blipFill>
        <p:spPr>
          <a:xfrm>
            <a:off x="5212080" y="1508760"/>
            <a:ext cx="5182689" cy="3154680"/>
          </a:xfrm>
          <a:prstGeom prst="rect">
            <a:avLst/>
          </a:prstGeom>
        </p:spPr>
      </p:pic>
    </p:spTree>
    <p:extLst>
      <p:ext uri="{BB962C8B-B14F-4D97-AF65-F5344CB8AC3E}">
        <p14:creationId xmlns:p14="http://schemas.microsoft.com/office/powerpoint/2010/main" val="3969840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DFFC5-858A-4FD9-A965-038A0EE242A0}"/>
              </a:ext>
            </a:extLst>
          </p:cNvPr>
          <p:cNvSpPr>
            <a:spLocks noGrp="1"/>
          </p:cNvSpPr>
          <p:nvPr>
            <p:ph type="title"/>
          </p:nvPr>
        </p:nvSpPr>
        <p:spPr/>
        <p:txBody>
          <a:bodyPr anchor="t"/>
          <a:lstStyle/>
          <a:p>
            <a:r>
              <a:rPr lang="en-US" sz="3200" b="1">
                <a:latin typeface="Calibri"/>
                <a:cs typeface="Calibri"/>
              </a:rPr>
              <a:t>Army Post and County Selection</a:t>
            </a:r>
          </a:p>
        </p:txBody>
      </p:sp>
      <p:sp>
        <p:nvSpPr>
          <p:cNvPr id="3" name="Slide Number Placeholder 2">
            <a:extLst>
              <a:ext uri="{FF2B5EF4-FFF2-40B4-BE49-F238E27FC236}">
                <a16:creationId xmlns:a16="http://schemas.microsoft.com/office/drawing/2014/main" id="{38B22439-0C2E-44BD-A8E5-84B6DA89AD01}"/>
              </a:ext>
            </a:extLst>
          </p:cNvPr>
          <p:cNvSpPr>
            <a:spLocks noGrp="1"/>
          </p:cNvSpPr>
          <p:nvPr>
            <p:ph type="sldNum" sz="quarter" idx="10"/>
          </p:nvPr>
        </p:nvSpPr>
        <p:spPr/>
        <p:txBody>
          <a:bodyPr/>
          <a:lstStyle/>
          <a:p>
            <a:fld id="{0F418C06-167A-E646-9EF6-18275B625F6B}" type="slidenum">
              <a:rPr lang="en-US" smtClean="0"/>
              <a:pPr/>
              <a:t>14</a:t>
            </a:fld>
            <a:endParaRPr lang="en-US"/>
          </a:p>
        </p:txBody>
      </p:sp>
      <p:sp>
        <p:nvSpPr>
          <p:cNvPr id="4" name="Content Placeholder 3">
            <a:extLst>
              <a:ext uri="{FF2B5EF4-FFF2-40B4-BE49-F238E27FC236}">
                <a16:creationId xmlns:a16="http://schemas.microsoft.com/office/drawing/2014/main" id="{0DBBFBD1-8473-46A5-A825-C15F641B5D61}"/>
              </a:ext>
            </a:extLst>
          </p:cNvPr>
          <p:cNvSpPr>
            <a:spLocks noGrp="1"/>
          </p:cNvSpPr>
          <p:nvPr>
            <p:ph sz="quarter" idx="11"/>
          </p:nvPr>
        </p:nvSpPr>
        <p:spPr>
          <a:xfrm>
            <a:off x="715469" y="1241959"/>
            <a:ext cx="4382690" cy="1234440"/>
          </a:xfrm>
        </p:spPr>
        <p:txBody>
          <a:bodyPr anchor="t"/>
          <a:lstStyle/>
          <a:p>
            <a:pPr marL="51435" indent="0">
              <a:buNone/>
            </a:pPr>
            <a:r>
              <a:rPr lang="en-US" sz="2400" b="1">
                <a:solidFill>
                  <a:schemeClr val="accent6">
                    <a:lumMod val="75000"/>
                  </a:schemeClr>
                </a:solidFill>
              </a:rPr>
              <a:t>Ft. AP Hill </a:t>
            </a:r>
            <a:r>
              <a:rPr lang="en-US" sz="2400"/>
              <a:t>(Virginia, Caroline County): Regional Collective Training Center; military units from across the U.S. are sent here for training</a:t>
            </a:r>
            <a:endParaRPr lang="en-US" sz="2400">
              <a:cs typeface="Calibri"/>
            </a:endParaRPr>
          </a:p>
        </p:txBody>
      </p:sp>
      <p:pic>
        <p:nvPicPr>
          <p:cNvPr id="6" name="Picture 5">
            <a:extLst>
              <a:ext uri="{FF2B5EF4-FFF2-40B4-BE49-F238E27FC236}">
                <a16:creationId xmlns:a16="http://schemas.microsoft.com/office/drawing/2014/main" id="{EDCC60B3-73DB-4EAB-B44C-1FD77B65CBC7}"/>
              </a:ext>
            </a:extLst>
          </p:cNvPr>
          <p:cNvPicPr>
            <a:picLocks noChangeAspect="1"/>
          </p:cNvPicPr>
          <p:nvPr/>
        </p:nvPicPr>
        <p:blipFill rotWithShape="1">
          <a:blip r:embed="rId2"/>
          <a:srcRect l="31413" t="27778" r="34855" b="40000"/>
          <a:stretch/>
        </p:blipFill>
        <p:spPr>
          <a:xfrm>
            <a:off x="713343" y="2743200"/>
            <a:ext cx="4510561" cy="2669515"/>
          </a:xfrm>
          <a:prstGeom prst="rect">
            <a:avLst/>
          </a:prstGeom>
        </p:spPr>
      </p:pic>
      <p:sp>
        <p:nvSpPr>
          <p:cNvPr id="7" name="Rectangle 6">
            <a:extLst>
              <a:ext uri="{FF2B5EF4-FFF2-40B4-BE49-F238E27FC236}">
                <a16:creationId xmlns:a16="http://schemas.microsoft.com/office/drawing/2014/main" id="{78D74396-21D4-4FF5-9131-92E6D32EBCE8}"/>
              </a:ext>
            </a:extLst>
          </p:cNvPr>
          <p:cNvSpPr/>
          <p:nvPr/>
        </p:nvSpPr>
        <p:spPr>
          <a:xfrm>
            <a:off x="5699903" y="1193714"/>
            <a:ext cx="4768452" cy="1938992"/>
          </a:xfrm>
          <a:prstGeom prst="rect">
            <a:avLst/>
          </a:prstGeom>
        </p:spPr>
        <p:txBody>
          <a:bodyPr wrap="square" anchor="t">
            <a:spAutoFit/>
          </a:bodyPr>
          <a:lstStyle/>
          <a:p>
            <a:r>
              <a:rPr lang="en-US" sz="2400" b="1">
                <a:solidFill>
                  <a:schemeClr val="accent6">
                    <a:lumMod val="75000"/>
                  </a:schemeClr>
                </a:solidFill>
              </a:rPr>
              <a:t>Ft. Sill </a:t>
            </a:r>
            <a:r>
              <a:rPr lang="en-US" sz="2400"/>
              <a:t>(Oklahoma, Comanche County): home to the Field Artillery Training Command – all soldiers in Field Artillery receive their skills training here</a:t>
            </a:r>
            <a:endParaRPr lang="en-US" sz="2400">
              <a:cs typeface="Calibri"/>
            </a:endParaRPr>
          </a:p>
        </p:txBody>
      </p:sp>
      <p:pic>
        <p:nvPicPr>
          <p:cNvPr id="9" name="Picture 8">
            <a:extLst>
              <a:ext uri="{FF2B5EF4-FFF2-40B4-BE49-F238E27FC236}">
                <a16:creationId xmlns:a16="http://schemas.microsoft.com/office/drawing/2014/main" id="{F2CA6626-F017-4745-93A9-3D644F831F9D}"/>
              </a:ext>
            </a:extLst>
          </p:cNvPr>
          <p:cNvPicPr>
            <a:picLocks noChangeAspect="1"/>
          </p:cNvPicPr>
          <p:nvPr/>
        </p:nvPicPr>
        <p:blipFill rotWithShape="1">
          <a:blip r:embed="rId3"/>
          <a:srcRect l="29348" t="28889" r="33478" b="38888"/>
          <a:stretch/>
        </p:blipFill>
        <p:spPr>
          <a:xfrm>
            <a:off x="5748898" y="2743201"/>
            <a:ext cx="4852626" cy="2606039"/>
          </a:xfrm>
          <a:prstGeom prst="rect">
            <a:avLst/>
          </a:prstGeom>
        </p:spPr>
      </p:pic>
    </p:spTree>
    <p:extLst>
      <p:ext uri="{BB962C8B-B14F-4D97-AF65-F5344CB8AC3E}">
        <p14:creationId xmlns:p14="http://schemas.microsoft.com/office/powerpoint/2010/main" val="3263967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9E0A0C-2322-4E00-B7DE-1129C46B7BDF}"/>
              </a:ext>
            </a:extLst>
          </p:cNvPr>
          <p:cNvSpPr>
            <a:spLocks noGrp="1"/>
          </p:cNvSpPr>
          <p:nvPr>
            <p:ph type="title"/>
          </p:nvPr>
        </p:nvSpPr>
        <p:spPr>
          <a:xfrm>
            <a:off x="754380" y="200219"/>
            <a:ext cx="9464040" cy="625475"/>
          </a:xfrm>
        </p:spPr>
        <p:txBody>
          <a:bodyPr anchor="t"/>
          <a:lstStyle/>
          <a:p>
            <a:r>
              <a:rPr lang="en-US" sz="3600" b="1">
                <a:latin typeface="Calibri"/>
                <a:cs typeface="Calibri"/>
              </a:rPr>
              <a:t>Next Steps</a:t>
            </a:r>
          </a:p>
        </p:txBody>
      </p:sp>
      <p:sp>
        <p:nvSpPr>
          <p:cNvPr id="5" name="Slide Number Placeholder 4">
            <a:extLst>
              <a:ext uri="{FF2B5EF4-FFF2-40B4-BE49-F238E27FC236}">
                <a16:creationId xmlns:a16="http://schemas.microsoft.com/office/drawing/2014/main" id="{849BE5ED-A76E-4081-92DC-19FC7FCAF0AD}"/>
              </a:ext>
            </a:extLst>
          </p:cNvPr>
          <p:cNvSpPr>
            <a:spLocks noGrp="1"/>
          </p:cNvSpPr>
          <p:nvPr>
            <p:ph type="sldNum" sz="quarter" idx="10"/>
          </p:nvPr>
        </p:nvSpPr>
        <p:spPr/>
        <p:txBody>
          <a:bodyPr/>
          <a:lstStyle/>
          <a:p>
            <a:fld id="{0F418C06-167A-E646-9EF6-18275B625F6B}" type="slidenum">
              <a:rPr lang="en-US" smtClean="0"/>
              <a:pPr/>
              <a:t>15</a:t>
            </a:fld>
            <a:endParaRPr lang="en-US"/>
          </a:p>
        </p:txBody>
      </p:sp>
      <p:sp>
        <p:nvSpPr>
          <p:cNvPr id="7" name="Content Placeholder 6">
            <a:extLst>
              <a:ext uri="{FF2B5EF4-FFF2-40B4-BE49-F238E27FC236}">
                <a16:creationId xmlns:a16="http://schemas.microsoft.com/office/drawing/2014/main" id="{2D8EDA6C-3D1B-46D7-BC9A-5349EAA67400}"/>
              </a:ext>
            </a:extLst>
          </p:cNvPr>
          <p:cNvSpPr>
            <a:spLocks noGrp="1"/>
          </p:cNvSpPr>
          <p:nvPr>
            <p:ph sz="quarter" idx="11"/>
          </p:nvPr>
        </p:nvSpPr>
        <p:spPr>
          <a:xfrm>
            <a:off x="696014" y="823547"/>
            <a:ext cx="9464040" cy="4183380"/>
          </a:xfrm>
        </p:spPr>
        <p:txBody>
          <a:bodyPr anchor="t"/>
          <a:lstStyle/>
          <a:p>
            <a:pPr marL="0" indent="0">
              <a:buNone/>
            </a:pPr>
            <a:r>
              <a:rPr lang="en-US" sz="2800">
                <a:solidFill>
                  <a:schemeClr val="accent6">
                    <a:lumMod val="75000"/>
                  </a:schemeClr>
                </a:solidFill>
              </a:rPr>
              <a:t>1</a:t>
            </a:r>
            <a:r>
              <a:rPr lang="en-US" sz="2400">
                <a:solidFill>
                  <a:schemeClr val="accent6">
                    <a:lumMod val="75000"/>
                  </a:schemeClr>
                </a:solidFill>
              </a:rPr>
              <a:t>. </a:t>
            </a:r>
            <a:r>
              <a:rPr lang="en-US" sz="2800" b="1">
                <a:solidFill>
                  <a:schemeClr val="accent6">
                    <a:lumMod val="75000"/>
                  </a:schemeClr>
                </a:solidFill>
              </a:rPr>
              <a:t>Calculate indicators for counties in Virginia and Oklahoma</a:t>
            </a:r>
            <a:endParaRPr lang="en-US" sz="2800" b="1">
              <a:solidFill>
                <a:schemeClr val="accent6">
                  <a:lumMod val="75000"/>
                </a:schemeClr>
              </a:solidFill>
              <a:cs typeface="Calibri"/>
            </a:endParaRPr>
          </a:p>
          <a:p>
            <a:pPr marL="342900" indent="-342900"/>
            <a:r>
              <a:rPr lang="en-US" sz="2400"/>
              <a:t>Create indicators using variety of data sources (American Community Survey, County Health Rankings, Open Source Maps, others) </a:t>
            </a:r>
            <a:endParaRPr lang="en-US" sz="2400">
              <a:cs typeface="Calibri"/>
            </a:endParaRPr>
          </a:p>
          <a:p>
            <a:pPr marL="342900" indent="-342900"/>
            <a:r>
              <a:rPr lang="en-US" sz="2400"/>
              <a:t>Compare and analyze results within a state and between the two states</a:t>
            </a:r>
            <a:endParaRPr lang="en-US" sz="2400">
              <a:cs typeface="Calibri"/>
            </a:endParaRPr>
          </a:p>
          <a:p>
            <a:pPr marL="342900" indent="-342900"/>
            <a:r>
              <a:rPr lang="en-US" sz="2400"/>
              <a:t>Determine weights (how were they calculated for County Health Rankings?)</a:t>
            </a:r>
            <a:endParaRPr lang="en-US" sz="2400">
              <a:cs typeface="Calibri"/>
            </a:endParaRPr>
          </a:p>
          <a:p>
            <a:pPr marL="342900" indent="-342900"/>
            <a:endParaRPr lang="en-US" sz="1000">
              <a:cs typeface="Calibri"/>
            </a:endParaRPr>
          </a:p>
          <a:p>
            <a:pPr marL="0" indent="0">
              <a:buNone/>
            </a:pPr>
            <a:r>
              <a:rPr lang="en-US" sz="2800">
                <a:solidFill>
                  <a:schemeClr val="accent6">
                    <a:lumMod val="75000"/>
                  </a:schemeClr>
                </a:solidFill>
                <a:ea typeface="+mn-lt"/>
                <a:cs typeface="+mn-lt"/>
              </a:rPr>
              <a:t>2. </a:t>
            </a:r>
            <a:r>
              <a:rPr lang="en-US" sz="2800" b="1">
                <a:solidFill>
                  <a:schemeClr val="accent6">
                    <a:lumMod val="75000"/>
                  </a:schemeClr>
                </a:solidFill>
                <a:ea typeface="+mn-lt"/>
                <a:cs typeface="+mn-lt"/>
              </a:rPr>
              <a:t>Use social media data to supplement findings</a:t>
            </a:r>
          </a:p>
          <a:p>
            <a:pPr marL="257175" indent="-257175"/>
            <a:r>
              <a:rPr lang="en-US" sz="2400">
                <a:ea typeface="+mn-lt"/>
                <a:cs typeface="+mn-lt"/>
              </a:rPr>
              <a:t>Obtain data (likely blogs, maybe Twitter)</a:t>
            </a:r>
          </a:p>
          <a:p>
            <a:pPr marL="257175" indent="-257175"/>
            <a:r>
              <a:rPr lang="en-US" sz="2400">
                <a:ea typeface="+mn-lt"/>
                <a:cs typeface="+mn-lt"/>
              </a:rPr>
              <a:t>Identify keywords; conduct sentiment analysis; visualize results</a:t>
            </a:r>
          </a:p>
          <a:p>
            <a:pPr marL="257175" indent="-257175"/>
            <a:r>
              <a:rPr lang="en-US" sz="2400">
                <a:ea typeface="+mn-lt"/>
                <a:cs typeface="+mn-lt"/>
              </a:rPr>
              <a:t>Summarize findings - determine what types of discussions people are having about the Army and how they relate to community embeddedness</a:t>
            </a:r>
          </a:p>
          <a:p>
            <a:pPr marL="342900" indent="-342900"/>
            <a:endParaRPr lang="en-US">
              <a:cs typeface="Calibri"/>
            </a:endParaRPr>
          </a:p>
          <a:p>
            <a:pPr marL="342900" indent="-342900"/>
            <a:endParaRPr lang="en-US">
              <a:cs typeface="Calibri"/>
            </a:endParaRPr>
          </a:p>
        </p:txBody>
      </p:sp>
    </p:spTree>
    <p:extLst>
      <p:ext uri="{BB962C8B-B14F-4D97-AF65-F5344CB8AC3E}">
        <p14:creationId xmlns:p14="http://schemas.microsoft.com/office/powerpoint/2010/main" val="2786534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0E25-588D-40CD-B0E9-FA72DCB11D54}"/>
              </a:ext>
            </a:extLst>
          </p:cNvPr>
          <p:cNvSpPr>
            <a:spLocks noGrp="1"/>
          </p:cNvSpPr>
          <p:nvPr>
            <p:ph type="title"/>
          </p:nvPr>
        </p:nvSpPr>
        <p:spPr/>
        <p:txBody>
          <a:bodyPr anchor="t"/>
          <a:lstStyle/>
          <a:p>
            <a:r>
              <a:rPr lang="en-US" sz="3200" b="1">
                <a:latin typeface="Calibri"/>
                <a:cs typeface="Calibri"/>
              </a:rPr>
              <a:t>Appendix A: BRFSS and DoDEA Data</a:t>
            </a:r>
          </a:p>
        </p:txBody>
      </p:sp>
      <p:sp>
        <p:nvSpPr>
          <p:cNvPr id="3" name="Slide Number Placeholder 2">
            <a:extLst>
              <a:ext uri="{FF2B5EF4-FFF2-40B4-BE49-F238E27FC236}">
                <a16:creationId xmlns:a16="http://schemas.microsoft.com/office/drawing/2014/main" id="{3B86C3D5-F360-45C0-8D47-0227C27EB43E}"/>
              </a:ext>
            </a:extLst>
          </p:cNvPr>
          <p:cNvSpPr>
            <a:spLocks noGrp="1"/>
          </p:cNvSpPr>
          <p:nvPr>
            <p:ph type="sldNum" sz="quarter" idx="10"/>
          </p:nvPr>
        </p:nvSpPr>
        <p:spPr/>
        <p:txBody>
          <a:bodyPr/>
          <a:lstStyle/>
          <a:p>
            <a:fld id="{0F418C06-167A-E646-9EF6-18275B625F6B}" type="slidenum">
              <a:rPr lang="en-US" smtClean="0"/>
              <a:pPr/>
              <a:t>16</a:t>
            </a:fld>
            <a:endParaRPr lang="en-US"/>
          </a:p>
        </p:txBody>
      </p:sp>
      <p:sp>
        <p:nvSpPr>
          <p:cNvPr id="4" name="Content Placeholder 3">
            <a:extLst>
              <a:ext uri="{FF2B5EF4-FFF2-40B4-BE49-F238E27FC236}">
                <a16:creationId xmlns:a16="http://schemas.microsoft.com/office/drawing/2014/main" id="{D26E1006-4BEC-4E8B-BB87-2E7D7D7BA787}"/>
              </a:ext>
            </a:extLst>
          </p:cNvPr>
          <p:cNvSpPr>
            <a:spLocks noGrp="1"/>
          </p:cNvSpPr>
          <p:nvPr>
            <p:ph sz="quarter" idx="11"/>
          </p:nvPr>
        </p:nvSpPr>
        <p:spPr/>
        <p:txBody>
          <a:bodyPr anchor="t"/>
          <a:lstStyle/>
          <a:p>
            <a:pPr marL="342900" indent="-342900">
              <a:spcBef>
                <a:spcPts val="90"/>
              </a:spcBef>
            </a:pPr>
            <a:r>
              <a:rPr lang="en-US" sz="2000"/>
              <a:t>Why can’t we use these data sources for this project?</a:t>
            </a:r>
            <a:endParaRPr lang="en-US" sz="2000">
              <a:cs typeface="Calibri"/>
            </a:endParaRPr>
          </a:p>
          <a:p>
            <a:pPr marL="342900" indent="-342900">
              <a:spcBef>
                <a:spcPts val="90"/>
              </a:spcBef>
            </a:pPr>
            <a:r>
              <a:rPr lang="en-US" sz="2000"/>
              <a:t>Behavioral Risk Factor Surveillance System (BRFSS): no county-level data; data available by state or metropolitan status (city, MSA, suburb, rural), which does not accurately encapsulate the area around each Army post.  </a:t>
            </a:r>
            <a:endParaRPr lang="en-US" sz="2000">
              <a:cs typeface="Calibri"/>
            </a:endParaRPr>
          </a:p>
          <a:p>
            <a:pPr marL="342900" indent="-342900">
              <a:spcBef>
                <a:spcPts val="90"/>
              </a:spcBef>
            </a:pPr>
            <a:r>
              <a:rPr lang="en-US" sz="2000"/>
              <a:t>DoDEA: </a:t>
            </a:r>
            <a:endParaRPr lang="en-US" sz="2000">
              <a:cs typeface="Calibri"/>
            </a:endParaRPr>
          </a:p>
          <a:p>
            <a:pPr marL="742950" lvl="1" indent="-285750">
              <a:spcBef>
                <a:spcPts val="90"/>
              </a:spcBef>
            </a:pPr>
            <a:r>
              <a:rPr lang="en-US" sz="2000"/>
              <a:t>Regional school calendars shows the opening/closing dates for each school as well as holiday closings</a:t>
            </a:r>
            <a:endParaRPr lang="en-US" sz="2000">
              <a:cs typeface="Calibri"/>
            </a:endParaRPr>
          </a:p>
          <a:p>
            <a:pPr marL="742950" lvl="1" indent="-285750">
              <a:spcBef>
                <a:spcPts val="90"/>
              </a:spcBef>
            </a:pPr>
            <a:r>
              <a:rPr lang="en-US" sz="2000"/>
              <a:t>Enrollment data provides total number of students in each grade, but there are no DoDEA schools in Virginia</a:t>
            </a:r>
            <a:endParaRPr lang="en-US" sz="2000">
              <a:cs typeface="Calibri"/>
            </a:endParaRPr>
          </a:p>
          <a:p>
            <a:pPr marL="742950" lvl="1" indent="-285750">
              <a:spcBef>
                <a:spcPts val="90"/>
              </a:spcBef>
            </a:pPr>
            <a:r>
              <a:rPr lang="en-US" sz="2000"/>
              <a:t>Comprehensive assessment system provides average test scores/percentiles per school, missing data for many schools</a:t>
            </a:r>
            <a:endParaRPr lang="en-US" sz="2000">
              <a:cs typeface="Calibri"/>
            </a:endParaRPr>
          </a:p>
          <a:p>
            <a:pPr marL="742950" lvl="1" indent="-285750">
              <a:spcBef>
                <a:spcPts val="90"/>
              </a:spcBef>
            </a:pPr>
            <a:r>
              <a:rPr lang="en-US" sz="2000"/>
              <a:t>Annual school report system provides performance data for Terra Nova exam, missing data for many schools </a:t>
            </a:r>
            <a:endParaRPr lang="en-US" sz="2000">
              <a:cs typeface="Calibri"/>
            </a:endParaRPr>
          </a:p>
          <a:p>
            <a:pPr marL="742950" lvl="1" indent="-285750">
              <a:spcBef>
                <a:spcPts val="90"/>
              </a:spcBef>
            </a:pPr>
            <a:r>
              <a:rPr lang="en-US" sz="2000"/>
              <a:t>Accreditation reports are PDFs for each school that list criticisms of schools/areas for improvement, missing data for many schools  (text could be useful for content analysis)</a:t>
            </a:r>
            <a:endParaRPr lang="en-US" sz="2000">
              <a:cs typeface="Calibri"/>
            </a:endParaRPr>
          </a:p>
        </p:txBody>
      </p:sp>
    </p:spTree>
    <p:extLst>
      <p:ext uri="{BB962C8B-B14F-4D97-AF65-F5344CB8AC3E}">
        <p14:creationId xmlns:p14="http://schemas.microsoft.com/office/powerpoint/2010/main" val="1786932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A83C-A797-475E-BF5F-90DF16CBAC70}"/>
              </a:ext>
            </a:extLst>
          </p:cNvPr>
          <p:cNvSpPr>
            <a:spLocks noGrp="1"/>
          </p:cNvSpPr>
          <p:nvPr>
            <p:ph type="title"/>
          </p:nvPr>
        </p:nvSpPr>
        <p:spPr/>
        <p:txBody>
          <a:bodyPr anchor="t"/>
          <a:lstStyle/>
          <a:p>
            <a:r>
              <a:rPr lang="en-US" sz="3200" b="1">
                <a:latin typeface="Calibri"/>
                <a:cs typeface="Calibri"/>
              </a:rPr>
              <a:t>Community Embeddedness</a:t>
            </a:r>
          </a:p>
        </p:txBody>
      </p:sp>
      <p:sp>
        <p:nvSpPr>
          <p:cNvPr id="3" name="Slide Number Placeholder 2">
            <a:extLst>
              <a:ext uri="{FF2B5EF4-FFF2-40B4-BE49-F238E27FC236}">
                <a16:creationId xmlns:a16="http://schemas.microsoft.com/office/drawing/2014/main" id="{1EC00D13-9DD7-4416-85ED-3D202ACBD3F9}"/>
              </a:ext>
            </a:extLst>
          </p:cNvPr>
          <p:cNvSpPr>
            <a:spLocks noGrp="1"/>
          </p:cNvSpPr>
          <p:nvPr>
            <p:ph type="sldNum" sz="quarter" idx="10"/>
          </p:nvPr>
        </p:nvSpPr>
        <p:spPr/>
        <p:txBody>
          <a:bodyPr/>
          <a:lstStyle/>
          <a:p>
            <a:fld id="{0F418C06-167A-E646-9EF6-18275B625F6B}" type="slidenum">
              <a:rPr lang="en-US" smtClean="0"/>
              <a:pPr/>
              <a:t>2</a:t>
            </a:fld>
            <a:endParaRPr lang="en-US"/>
          </a:p>
        </p:txBody>
      </p:sp>
      <p:sp>
        <p:nvSpPr>
          <p:cNvPr id="4" name="Content Placeholder 3">
            <a:extLst>
              <a:ext uri="{FF2B5EF4-FFF2-40B4-BE49-F238E27FC236}">
                <a16:creationId xmlns:a16="http://schemas.microsoft.com/office/drawing/2014/main" id="{7987E568-3EAA-4415-9286-FF9822A8185D}"/>
              </a:ext>
            </a:extLst>
          </p:cNvPr>
          <p:cNvSpPr>
            <a:spLocks noGrp="1"/>
          </p:cNvSpPr>
          <p:nvPr>
            <p:ph sz="quarter" idx="11"/>
          </p:nvPr>
        </p:nvSpPr>
        <p:spPr/>
        <p:txBody>
          <a:bodyPr anchor="t"/>
          <a:lstStyle/>
          <a:p>
            <a:pPr marL="0" indent="0" algn="ctr">
              <a:buNone/>
            </a:pPr>
            <a:endParaRPr lang="en-US" sz="2520"/>
          </a:p>
          <a:p>
            <a:pPr marL="0" indent="0" algn="ctr">
              <a:buNone/>
            </a:pPr>
            <a:r>
              <a:rPr lang="en-US" sz="2800">
                <a:ea typeface="+mn-lt"/>
                <a:cs typeface="+mn-lt"/>
              </a:rPr>
              <a:t>“Community embeddedness refers to the attachments an individual worker maintains in a given area” (Munyon et al. 2019)</a:t>
            </a:r>
          </a:p>
          <a:p>
            <a:pPr marL="0" indent="0" algn="ctr">
              <a:buNone/>
            </a:pPr>
            <a:endParaRPr lang="en-US" sz="2800">
              <a:cs typeface="Calibri"/>
            </a:endParaRPr>
          </a:p>
          <a:p>
            <a:pPr marL="0" indent="0" algn="ctr">
              <a:buNone/>
            </a:pPr>
            <a:r>
              <a:rPr lang="en-US" sz="2800"/>
              <a:t>This project conceptualizes embeddedness as </a:t>
            </a:r>
            <a:br>
              <a:rPr lang="en-US" sz="2800"/>
            </a:br>
            <a:r>
              <a:rPr lang="en-US" sz="2800" i="1">
                <a:solidFill>
                  <a:schemeClr val="accent6">
                    <a:lumMod val="75000"/>
                  </a:schemeClr>
                </a:solidFill>
              </a:rPr>
              <a:t>the degree to which Soldiers are connected (or disconnected) to the larger community and nation that they serve</a:t>
            </a:r>
            <a:endParaRPr lang="en-US" sz="2800">
              <a:solidFill>
                <a:schemeClr val="accent6">
                  <a:lumMod val="75000"/>
                </a:schemeClr>
              </a:solidFill>
              <a:cs typeface="Calibri"/>
            </a:endParaRPr>
          </a:p>
          <a:p>
            <a:pPr marL="0" indent="0" algn="ctr">
              <a:buNone/>
            </a:pPr>
            <a:endParaRPr lang="en-US" sz="2800">
              <a:cs typeface="Calibri"/>
            </a:endParaRPr>
          </a:p>
          <a:p>
            <a:pPr marL="0" indent="0" algn="ctr">
              <a:buNone/>
            </a:pPr>
            <a:r>
              <a:rPr lang="en-US" sz="1050"/>
              <a:t>Munyon, T. P., Madden, L. T., Madden, T. M., &amp; Vigoda-Gadot, E. (2019). (Dys)functional attachments?: How community embeddedness impacts workers during and after long-term unemployment. </a:t>
            </a:r>
            <a:r>
              <a:rPr lang="en-US" sz="1050" i="1"/>
              <a:t>Journal of Vocational Behavior,112</a:t>
            </a:r>
            <a:r>
              <a:rPr lang="en-US" sz="1050"/>
              <a:t>, 35-50. doi:10.1016/j.jvb.2019.01.005</a:t>
            </a:r>
            <a:endParaRPr lang="en-US" sz="1050">
              <a:cs typeface="Calibri"/>
            </a:endParaRPr>
          </a:p>
        </p:txBody>
      </p:sp>
    </p:spTree>
    <p:extLst>
      <p:ext uri="{BB962C8B-B14F-4D97-AF65-F5344CB8AC3E}">
        <p14:creationId xmlns:p14="http://schemas.microsoft.com/office/powerpoint/2010/main" val="1958547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E951CC7-4659-49E4-A43A-065751220454}"/>
              </a:ext>
            </a:extLst>
          </p:cNvPr>
          <p:cNvSpPr txBox="1">
            <a:spLocks/>
          </p:cNvSpPr>
          <p:nvPr/>
        </p:nvSpPr>
        <p:spPr>
          <a:xfrm>
            <a:off x="754380" y="365127"/>
            <a:ext cx="9464040" cy="625475"/>
          </a:xfrm>
          <a:prstGeom prst="rect">
            <a:avLst/>
          </a:prstGeom>
        </p:spPr>
        <p:txBody>
          <a:bodyPr anchor="t"/>
          <a:lstStyle>
            <a:lvl1pPr algn="ctr" defTabSz="457209" rtl="0" eaLnBrk="1" latinLnBrk="0" hangingPunct="1">
              <a:spcBef>
                <a:spcPct val="0"/>
              </a:spcBef>
              <a:buNone/>
              <a:defRPr sz="4400" kern="1200">
                <a:solidFill>
                  <a:schemeClr val="tx1"/>
                </a:solidFill>
                <a:latin typeface="+mj-lt"/>
                <a:ea typeface="+mj-ea"/>
                <a:cs typeface="+mj-cs"/>
              </a:defRPr>
            </a:lvl1pPr>
          </a:lstStyle>
          <a:p>
            <a:r>
              <a:rPr lang="en-US" sz="3200" b="1">
                <a:solidFill>
                  <a:schemeClr val="accent6">
                    <a:lumMod val="75000"/>
                  </a:schemeClr>
                </a:solidFill>
                <a:latin typeface="Calibri"/>
                <a:cs typeface="Calibri"/>
              </a:rPr>
              <a:t>Project Summary</a:t>
            </a:r>
          </a:p>
        </p:txBody>
      </p:sp>
      <p:sp>
        <p:nvSpPr>
          <p:cNvPr id="6" name="Content Placeholder 3">
            <a:extLst>
              <a:ext uri="{FF2B5EF4-FFF2-40B4-BE49-F238E27FC236}">
                <a16:creationId xmlns:a16="http://schemas.microsoft.com/office/drawing/2014/main" id="{23274DE8-DA23-4C85-A56C-AD7DFBCFA4DE}"/>
              </a:ext>
            </a:extLst>
          </p:cNvPr>
          <p:cNvSpPr txBox="1">
            <a:spLocks/>
          </p:cNvSpPr>
          <p:nvPr/>
        </p:nvSpPr>
        <p:spPr>
          <a:xfrm>
            <a:off x="255027" y="1076343"/>
            <a:ext cx="4732020" cy="1114263"/>
          </a:xfrm>
          <a:prstGeom prst="rect">
            <a:avLst/>
          </a:prstGeom>
        </p:spPr>
        <p:txBody>
          <a:bodyPr vert="horz" anchor="t"/>
          <a:lstStyle>
            <a:lvl1pPr marL="0" indent="0" algn="l" defTabSz="457209" rtl="0" eaLnBrk="1" latinLnBrk="0" hangingPunct="1">
              <a:spcBef>
                <a:spcPct val="20000"/>
              </a:spcBef>
              <a:buFontTx/>
              <a:buNone/>
              <a:defRPr sz="2000" kern="1200" baseline="0">
                <a:solidFill>
                  <a:schemeClr val="tx2">
                    <a:lumMod val="75000"/>
                  </a:schemeClr>
                </a:solidFill>
                <a:latin typeface="ITC Franklin Gothic Std Demi Compressed"/>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solidFill>
                  <a:schemeClr val="accent6">
                    <a:lumMod val="75000"/>
                  </a:schemeClr>
                </a:solidFill>
                <a:latin typeface="Calibri"/>
                <a:cs typeface="Calibri"/>
              </a:rPr>
              <a:t>Project goal:</a:t>
            </a:r>
            <a:r>
              <a:rPr lang="en-US" sz="2400">
                <a:latin typeface="Calibri"/>
                <a:cs typeface="Calibri"/>
              </a:rPr>
              <a:t> Define and create composite indicators for community embeddedness</a:t>
            </a:r>
          </a:p>
          <a:p>
            <a:endParaRPr lang="en-US" sz="2400">
              <a:latin typeface="Calibri"/>
              <a:cs typeface="Calibri"/>
            </a:endParaRPr>
          </a:p>
        </p:txBody>
      </p:sp>
      <p:pic>
        <p:nvPicPr>
          <p:cNvPr id="10" name="Picture 4" descr="A close up of a map&#10;&#10;Description generated with very high confidence">
            <a:extLst>
              <a:ext uri="{FF2B5EF4-FFF2-40B4-BE49-F238E27FC236}">
                <a16:creationId xmlns:a16="http://schemas.microsoft.com/office/drawing/2014/main" id="{2CDDE70F-3C8F-4CC6-9676-513C2B791602}"/>
              </a:ext>
            </a:extLst>
          </p:cNvPr>
          <p:cNvPicPr>
            <a:picLocks noChangeAspect="1"/>
          </p:cNvPicPr>
          <p:nvPr/>
        </p:nvPicPr>
        <p:blipFill>
          <a:blip r:embed="rId3"/>
          <a:stretch>
            <a:fillRect/>
          </a:stretch>
        </p:blipFill>
        <p:spPr>
          <a:xfrm>
            <a:off x="182170" y="2521800"/>
            <a:ext cx="10479123" cy="4622402"/>
          </a:xfrm>
          <a:prstGeom prst="rect">
            <a:avLst/>
          </a:prstGeom>
        </p:spPr>
      </p:pic>
      <p:sp>
        <p:nvSpPr>
          <p:cNvPr id="8" name="TextBox 7">
            <a:extLst>
              <a:ext uri="{FF2B5EF4-FFF2-40B4-BE49-F238E27FC236}">
                <a16:creationId xmlns:a16="http://schemas.microsoft.com/office/drawing/2014/main" id="{3E2B8EE7-3085-47E8-A798-50D0A1F7E09E}"/>
              </a:ext>
            </a:extLst>
          </p:cNvPr>
          <p:cNvSpPr txBox="1"/>
          <p:nvPr/>
        </p:nvSpPr>
        <p:spPr>
          <a:xfrm>
            <a:off x="5424792" y="1074291"/>
            <a:ext cx="555125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E46C0A"/>
                </a:solidFill>
                <a:cs typeface="Segoe UI"/>
              </a:rPr>
              <a:t>Why does community embeddedness matter to the Army?</a:t>
            </a:r>
            <a:r>
              <a:rPr lang="en-US" sz="2400">
                <a:cs typeface="Segoe UI"/>
              </a:rPr>
              <a:t>​</a:t>
            </a:r>
          </a:p>
          <a:p>
            <a:r>
              <a:rPr lang="en-US" sz="2400">
                <a:cs typeface="Segoe UI"/>
              </a:rPr>
              <a:t>The ARI-SDAD collaboration seeks to understand the relationship between the Soldier’s community and Soldier performance and behavior​</a:t>
            </a:r>
          </a:p>
        </p:txBody>
      </p:sp>
    </p:spTree>
    <p:extLst>
      <p:ext uri="{BB962C8B-B14F-4D97-AF65-F5344CB8AC3E}">
        <p14:creationId xmlns:p14="http://schemas.microsoft.com/office/powerpoint/2010/main" val="1950008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FB29A-A1F6-418E-8A37-9C630760EA1D}"/>
              </a:ext>
            </a:extLst>
          </p:cNvPr>
          <p:cNvSpPr>
            <a:spLocks noGrp="1"/>
          </p:cNvSpPr>
          <p:nvPr>
            <p:ph type="title"/>
          </p:nvPr>
        </p:nvSpPr>
        <p:spPr/>
        <p:txBody>
          <a:bodyPr anchor="t"/>
          <a:lstStyle/>
          <a:p>
            <a:r>
              <a:rPr lang="en-US" sz="3200" b="1">
                <a:latin typeface="Calibri"/>
                <a:cs typeface="Calibri"/>
              </a:rPr>
              <a:t>Research Questions</a:t>
            </a:r>
          </a:p>
        </p:txBody>
      </p:sp>
      <p:sp>
        <p:nvSpPr>
          <p:cNvPr id="3" name="Slide Number Placeholder 2">
            <a:extLst>
              <a:ext uri="{FF2B5EF4-FFF2-40B4-BE49-F238E27FC236}">
                <a16:creationId xmlns:a16="http://schemas.microsoft.com/office/drawing/2014/main" id="{A3D8A7ED-FD8B-4D8D-995B-417D4E9F236C}"/>
              </a:ext>
            </a:extLst>
          </p:cNvPr>
          <p:cNvSpPr>
            <a:spLocks noGrp="1"/>
          </p:cNvSpPr>
          <p:nvPr>
            <p:ph type="sldNum" sz="quarter" idx="10"/>
          </p:nvPr>
        </p:nvSpPr>
        <p:spPr/>
        <p:txBody>
          <a:bodyPr/>
          <a:lstStyle/>
          <a:p>
            <a:fld id="{0F418C06-167A-E646-9EF6-18275B625F6B}" type="slidenum">
              <a:rPr lang="en-US" smtClean="0"/>
              <a:pPr/>
              <a:t>4</a:t>
            </a:fld>
            <a:endParaRPr lang="en-US"/>
          </a:p>
        </p:txBody>
      </p:sp>
      <p:sp>
        <p:nvSpPr>
          <p:cNvPr id="4" name="Content Placeholder 3">
            <a:extLst>
              <a:ext uri="{FF2B5EF4-FFF2-40B4-BE49-F238E27FC236}">
                <a16:creationId xmlns:a16="http://schemas.microsoft.com/office/drawing/2014/main" id="{A845A45B-3F52-47D9-937B-8563B61B804E}"/>
              </a:ext>
            </a:extLst>
          </p:cNvPr>
          <p:cNvSpPr>
            <a:spLocks noGrp="1"/>
          </p:cNvSpPr>
          <p:nvPr>
            <p:ph sz="quarter" idx="11"/>
          </p:nvPr>
        </p:nvSpPr>
        <p:spPr/>
        <p:txBody>
          <a:bodyPr anchor="t"/>
          <a:lstStyle/>
          <a:p>
            <a:pPr marL="342900" indent="-342900"/>
            <a:r>
              <a:rPr lang="en-US" sz="2800"/>
              <a:t>What is </a:t>
            </a:r>
            <a:r>
              <a:rPr lang="en-US" sz="2800" b="1">
                <a:solidFill>
                  <a:schemeClr val="accent6">
                    <a:lumMod val="75000"/>
                  </a:schemeClr>
                </a:solidFill>
              </a:rPr>
              <a:t>community embeddedness,</a:t>
            </a:r>
            <a:r>
              <a:rPr lang="en-US" sz="2800"/>
              <a:t> and what characteristics of a community promote embeddedness? (from indicators and social media)</a:t>
            </a:r>
            <a:endParaRPr lang="en-US" sz="2800">
              <a:cs typeface="Calibri"/>
            </a:endParaRPr>
          </a:p>
          <a:p>
            <a:pPr marL="342900" indent="-342900"/>
            <a:r>
              <a:rPr lang="en-US" sz="2800"/>
              <a:t>How does community embeddedness vary across locations? (from indicators)</a:t>
            </a:r>
            <a:endParaRPr lang="en-US" sz="2800">
              <a:cs typeface="Calibri"/>
            </a:endParaRPr>
          </a:p>
          <a:p>
            <a:pPr marL="342900" indent="-342900"/>
            <a:endParaRPr lang="en-US" sz="2800">
              <a:cs typeface="Calibri"/>
            </a:endParaRPr>
          </a:p>
        </p:txBody>
      </p:sp>
    </p:spTree>
    <p:extLst>
      <p:ext uri="{BB962C8B-B14F-4D97-AF65-F5344CB8AC3E}">
        <p14:creationId xmlns:p14="http://schemas.microsoft.com/office/powerpoint/2010/main" val="1556872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03184-8407-4A23-8781-CC4821ACB04B}"/>
              </a:ext>
            </a:extLst>
          </p:cNvPr>
          <p:cNvSpPr>
            <a:spLocks noGrp="1"/>
          </p:cNvSpPr>
          <p:nvPr>
            <p:ph type="title"/>
          </p:nvPr>
        </p:nvSpPr>
        <p:spPr>
          <a:xfrm>
            <a:off x="754380" y="240907"/>
            <a:ext cx="9464040" cy="625475"/>
          </a:xfrm>
        </p:spPr>
        <p:txBody>
          <a:bodyPr anchor="t"/>
          <a:lstStyle/>
          <a:p>
            <a:r>
              <a:rPr lang="en-US" sz="3200" b="1">
                <a:latin typeface="Calibri"/>
                <a:cs typeface="Calibri"/>
              </a:rPr>
              <a:t>Value to the Army</a:t>
            </a:r>
          </a:p>
        </p:txBody>
      </p:sp>
      <p:sp>
        <p:nvSpPr>
          <p:cNvPr id="3" name="Slide Number Placeholder 2">
            <a:extLst>
              <a:ext uri="{FF2B5EF4-FFF2-40B4-BE49-F238E27FC236}">
                <a16:creationId xmlns:a16="http://schemas.microsoft.com/office/drawing/2014/main" id="{ECFD0FF4-3409-4136-A18D-C21E82F8A4AC}"/>
              </a:ext>
            </a:extLst>
          </p:cNvPr>
          <p:cNvSpPr>
            <a:spLocks noGrp="1"/>
          </p:cNvSpPr>
          <p:nvPr>
            <p:ph type="sldNum" sz="quarter" idx="10"/>
          </p:nvPr>
        </p:nvSpPr>
        <p:spPr/>
        <p:txBody>
          <a:bodyPr/>
          <a:lstStyle/>
          <a:p>
            <a:fld id="{0F418C06-167A-E646-9EF6-18275B625F6B}" type="slidenum">
              <a:rPr lang="en-US" smtClean="0"/>
              <a:pPr/>
              <a:t>5</a:t>
            </a:fld>
            <a:endParaRPr lang="en-US"/>
          </a:p>
        </p:txBody>
      </p:sp>
      <p:sp>
        <p:nvSpPr>
          <p:cNvPr id="4" name="Content Placeholder 3">
            <a:extLst>
              <a:ext uri="{FF2B5EF4-FFF2-40B4-BE49-F238E27FC236}">
                <a16:creationId xmlns:a16="http://schemas.microsoft.com/office/drawing/2014/main" id="{BF2DB15A-3D7D-433F-8B8F-4FB8121E6EBC}"/>
              </a:ext>
            </a:extLst>
          </p:cNvPr>
          <p:cNvSpPr>
            <a:spLocks noGrp="1"/>
          </p:cNvSpPr>
          <p:nvPr>
            <p:ph sz="quarter" idx="11"/>
          </p:nvPr>
        </p:nvSpPr>
        <p:spPr>
          <a:xfrm>
            <a:off x="754380" y="742539"/>
            <a:ext cx="9464040" cy="4493930"/>
          </a:xfrm>
        </p:spPr>
        <p:txBody>
          <a:bodyPr anchor="t"/>
          <a:lstStyle/>
          <a:p>
            <a:pPr marL="342900" indent="-342900"/>
            <a:r>
              <a:rPr lang="en-US" sz="2400"/>
              <a:t>Community embeddedness may serve as an antecedent or enabler of Soldiers' development, reflecting the degree to which Soldiers have internalized core qualities of interest to the Army, such as:</a:t>
            </a:r>
            <a:endParaRPr lang="en-US" sz="2400">
              <a:cs typeface="Calibri"/>
            </a:endParaRPr>
          </a:p>
          <a:p>
            <a:pPr marL="742950" lvl="1" indent="-285750"/>
            <a:r>
              <a:rPr lang="en-US" sz="2400">
                <a:solidFill>
                  <a:schemeClr val="accent6">
                    <a:lumMod val="75000"/>
                  </a:schemeClr>
                </a:solidFill>
              </a:rPr>
              <a:t>Army Values (Selfless Service)</a:t>
            </a:r>
            <a:endParaRPr lang="en-US" sz="2400">
              <a:solidFill>
                <a:schemeClr val="accent6">
                  <a:lumMod val="75000"/>
                </a:schemeClr>
              </a:solidFill>
              <a:cs typeface="Calibri"/>
            </a:endParaRPr>
          </a:p>
          <a:p>
            <a:pPr marL="742950" lvl="1" indent="-285750"/>
            <a:r>
              <a:rPr lang="en-US" sz="2400">
                <a:solidFill>
                  <a:schemeClr val="accent6">
                    <a:lumMod val="75000"/>
                  </a:schemeClr>
                </a:solidFill>
              </a:rPr>
              <a:t>Soldier's Creed</a:t>
            </a:r>
            <a:endParaRPr lang="en-US" sz="2400">
              <a:solidFill>
                <a:schemeClr val="accent6">
                  <a:lumMod val="75000"/>
                </a:schemeClr>
              </a:solidFill>
              <a:cs typeface="Calibri"/>
            </a:endParaRPr>
          </a:p>
          <a:p>
            <a:pPr marL="771525" lvl="2" indent="0">
              <a:buNone/>
            </a:pPr>
            <a:r>
              <a:rPr lang="en-US" sz="2400">
                <a:solidFill>
                  <a:schemeClr val="accent6">
                    <a:lumMod val="75000"/>
                  </a:schemeClr>
                </a:solidFill>
              </a:rPr>
              <a:t>“I am an American Soldier...</a:t>
            </a:r>
            <a:endParaRPr lang="en-US" sz="2400">
              <a:solidFill>
                <a:schemeClr val="accent6">
                  <a:lumMod val="75000"/>
                </a:schemeClr>
              </a:solidFill>
              <a:cs typeface="Calibri"/>
            </a:endParaRPr>
          </a:p>
          <a:p>
            <a:pPr marL="771525" lvl="2" indent="0">
              <a:buNone/>
            </a:pPr>
            <a:r>
              <a:rPr lang="en-US" sz="2400">
                <a:solidFill>
                  <a:schemeClr val="accent6">
                    <a:lumMod val="75000"/>
                  </a:schemeClr>
                </a:solidFill>
              </a:rPr>
              <a:t> I serve the people of the United States, and live the Army Values...</a:t>
            </a:r>
            <a:endParaRPr lang="en-US" sz="2400">
              <a:solidFill>
                <a:schemeClr val="accent6">
                  <a:lumMod val="75000"/>
                </a:schemeClr>
              </a:solidFill>
              <a:cs typeface="Calibri"/>
            </a:endParaRPr>
          </a:p>
          <a:p>
            <a:pPr marL="771525" lvl="2" indent="0">
              <a:buNone/>
            </a:pPr>
            <a:r>
              <a:rPr lang="en-US" sz="2400">
                <a:solidFill>
                  <a:schemeClr val="accent6">
                    <a:lumMod val="75000"/>
                  </a:schemeClr>
                </a:solidFill>
              </a:rPr>
              <a:t> I am a guardian of freedom and the American way of life”</a:t>
            </a:r>
            <a:endParaRPr lang="en-US" sz="2400">
              <a:solidFill>
                <a:schemeClr val="accent6">
                  <a:lumMod val="75000"/>
                </a:schemeClr>
              </a:solidFill>
              <a:cs typeface="Calibri"/>
            </a:endParaRPr>
          </a:p>
          <a:p>
            <a:pPr marL="342900" indent="-342900"/>
            <a:r>
              <a:rPr lang="en-US" sz="2400"/>
              <a:t>Soldiers' health outcomes could potentially parallel community outcomes</a:t>
            </a:r>
            <a:endParaRPr lang="en-US" sz="2400">
              <a:cs typeface="Calibri"/>
            </a:endParaRPr>
          </a:p>
          <a:p>
            <a:pPr marL="342900" indent="-342900"/>
            <a:r>
              <a:rPr lang="en-US" sz="2400"/>
              <a:t>Soldiers may also be found to be more susceptible to negative outcomes associated with embeddedness to the degree that Soldiers differ from the larger population</a:t>
            </a:r>
            <a:endParaRPr lang="en-US" sz="2400">
              <a:cs typeface="Calibri"/>
            </a:endParaRPr>
          </a:p>
        </p:txBody>
      </p:sp>
    </p:spTree>
    <p:extLst>
      <p:ext uri="{BB962C8B-B14F-4D97-AF65-F5344CB8AC3E}">
        <p14:creationId xmlns:p14="http://schemas.microsoft.com/office/powerpoint/2010/main" val="3769377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E42EB-1539-4332-8954-CDD094C771F1}"/>
              </a:ext>
            </a:extLst>
          </p:cNvPr>
          <p:cNvSpPr>
            <a:spLocks noGrp="1"/>
          </p:cNvSpPr>
          <p:nvPr>
            <p:ph type="title"/>
          </p:nvPr>
        </p:nvSpPr>
        <p:spPr>
          <a:xfrm>
            <a:off x="46218" y="386420"/>
            <a:ext cx="10880365" cy="562928"/>
          </a:xfrm>
        </p:spPr>
        <p:txBody>
          <a:bodyPr anchor="t"/>
          <a:lstStyle/>
          <a:p>
            <a:r>
              <a:rPr lang="en-US" sz="3200" b="1">
                <a:latin typeface="Calibri"/>
                <a:cs typeface="Calibri"/>
              </a:rPr>
              <a:t>Conceptual Model of Performance &amp; Behavioral Data Mapping</a:t>
            </a:r>
          </a:p>
          <a:p>
            <a:endParaRPr lang="en-US"/>
          </a:p>
        </p:txBody>
      </p:sp>
      <p:sp>
        <p:nvSpPr>
          <p:cNvPr id="3" name="Slide Number Placeholder 2">
            <a:extLst>
              <a:ext uri="{FF2B5EF4-FFF2-40B4-BE49-F238E27FC236}">
                <a16:creationId xmlns:a16="http://schemas.microsoft.com/office/drawing/2014/main" id="{3323ED8A-3885-47DA-81D0-1E5E2557E7CA}"/>
              </a:ext>
            </a:extLst>
          </p:cNvPr>
          <p:cNvSpPr>
            <a:spLocks noGrp="1"/>
          </p:cNvSpPr>
          <p:nvPr>
            <p:ph type="sldNum" sz="quarter" idx="10"/>
          </p:nvPr>
        </p:nvSpPr>
        <p:spPr/>
        <p:txBody>
          <a:bodyPr/>
          <a:lstStyle/>
          <a:p>
            <a:fld id="{0F418C06-167A-E646-9EF6-18275B625F6B}" type="slidenum">
              <a:rPr lang="en-US" smtClean="0"/>
              <a:pPr/>
              <a:t>6</a:t>
            </a:fld>
            <a:endParaRPr lang="en-US"/>
          </a:p>
        </p:txBody>
      </p:sp>
      <p:pic>
        <p:nvPicPr>
          <p:cNvPr id="6" name="Picture 6" descr="A screenshot of a cell phone&#10;&#10;Description generated with very high confidence">
            <a:extLst>
              <a:ext uri="{FF2B5EF4-FFF2-40B4-BE49-F238E27FC236}">
                <a16:creationId xmlns:a16="http://schemas.microsoft.com/office/drawing/2014/main" id="{8B020A62-4233-49B8-A6B4-03F6C12A81A0}"/>
              </a:ext>
            </a:extLst>
          </p:cNvPr>
          <p:cNvPicPr>
            <a:picLocks noGrp="1" noChangeAspect="1"/>
          </p:cNvPicPr>
          <p:nvPr>
            <p:ph sz="quarter" idx="11"/>
          </p:nvPr>
        </p:nvPicPr>
        <p:blipFill>
          <a:blip r:embed="rId3"/>
          <a:stretch>
            <a:fillRect/>
          </a:stretch>
        </p:blipFill>
        <p:spPr>
          <a:xfrm>
            <a:off x="1066530" y="989276"/>
            <a:ext cx="9147229" cy="5044822"/>
          </a:xfrm>
          <a:prstGeom prst="rect">
            <a:avLst/>
          </a:prstGeom>
        </p:spPr>
      </p:pic>
      <p:sp>
        <p:nvSpPr>
          <p:cNvPr id="13" name="Oval 12">
            <a:extLst>
              <a:ext uri="{FF2B5EF4-FFF2-40B4-BE49-F238E27FC236}">
                <a16:creationId xmlns:a16="http://schemas.microsoft.com/office/drawing/2014/main" id="{EF018540-BE17-4001-BA69-416665D8B81E}"/>
              </a:ext>
            </a:extLst>
          </p:cNvPr>
          <p:cNvSpPr/>
          <p:nvPr/>
        </p:nvSpPr>
        <p:spPr>
          <a:xfrm>
            <a:off x="4140933" y="1205981"/>
            <a:ext cx="2680021" cy="619241"/>
          </a:xfrm>
          <a:prstGeom prst="ellipse">
            <a:avLst/>
          </a:prstGeom>
          <a:noFill/>
          <a:ln w="5715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15" b="1">
              <a:latin typeface="ITC Franklin Gothic Std Book" panose="020B0504030503020204" pitchFamily="34" charset="0"/>
            </a:endParaRPr>
          </a:p>
        </p:txBody>
      </p:sp>
    </p:spTree>
    <p:extLst>
      <p:ext uri="{BB962C8B-B14F-4D97-AF65-F5344CB8AC3E}">
        <p14:creationId xmlns:p14="http://schemas.microsoft.com/office/powerpoint/2010/main" val="1470037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E0866-3855-440A-989B-E33E31C3A101}"/>
              </a:ext>
            </a:extLst>
          </p:cNvPr>
          <p:cNvSpPr>
            <a:spLocks noGrp="1"/>
          </p:cNvSpPr>
          <p:nvPr>
            <p:ph type="title"/>
          </p:nvPr>
        </p:nvSpPr>
        <p:spPr>
          <a:xfrm>
            <a:off x="754380" y="274691"/>
            <a:ext cx="9464040" cy="562928"/>
          </a:xfrm>
        </p:spPr>
        <p:txBody>
          <a:bodyPr anchor="t"/>
          <a:lstStyle/>
          <a:p>
            <a:r>
              <a:rPr lang="en-US" sz="3200" b="1">
                <a:latin typeface="Calibri"/>
                <a:cs typeface="Calibri"/>
              </a:rPr>
              <a:t>Ethical Review</a:t>
            </a:r>
          </a:p>
        </p:txBody>
      </p:sp>
      <p:sp>
        <p:nvSpPr>
          <p:cNvPr id="3" name="Slide Number Placeholder 2">
            <a:extLst>
              <a:ext uri="{FF2B5EF4-FFF2-40B4-BE49-F238E27FC236}">
                <a16:creationId xmlns:a16="http://schemas.microsoft.com/office/drawing/2014/main" id="{353AE77A-713A-4296-AE62-25AB03EDC910}"/>
              </a:ext>
            </a:extLst>
          </p:cNvPr>
          <p:cNvSpPr>
            <a:spLocks noGrp="1"/>
          </p:cNvSpPr>
          <p:nvPr>
            <p:ph type="sldNum" sz="quarter" idx="10"/>
          </p:nvPr>
        </p:nvSpPr>
        <p:spPr/>
        <p:txBody>
          <a:bodyPr/>
          <a:lstStyle/>
          <a:p>
            <a:fld id="{0F418C06-167A-E646-9EF6-18275B625F6B}" type="slidenum">
              <a:rPr lang="en-US" smtClean="0"/>
              <a:pPr/>
              <a:t>7</a:t>
            </a:fld>
            <a:endParaRPr lang="en-US"/>
          </a:p>
        </p:txBody>
      </p:sp>
      <p:sp>
        <p:nvSpPr>
          <p:cNvPr id="4" name="Content Placeholder 3">
            <a:extLst>
              <a:ext uri="{FF2B5EF4-FFF2-40B4-BE49-F238E27FC236}">
                <a16:creationId xmlns:a16="http://schemas.microsoft.com/office/drawing/2014/main" id="{30DCF88F-19EE-48CF-8941-4846B46FDEB5}"/>
              </a:ext>
            </a:extLst>
          </p:cNvPr>
          <p:cNvSpPr>
            <a:spLocks noGrp="1"/>
          </p:cNvSpPr>
          <p:nvPr>
            <p:ph sz="quarter" idx="11"/>
          </p:nvPr>
        </p:nvSpPr>
        <p:spPr>
          <a:xfrm>
            <a:off x="754380" y="840788"/>
            <a:ext cx="9464040" cy="4921826"/>
          </a:xfrm>
        </p:spPr>
        <p:txBody>
          <a:bodyPr anchor="t"/>
          <a:lstStyle/>
          <a:p>
            <a:pPr marL="0" indent="0">
              <a:spcBef>
                <a:spcPts val="180"/>
              </a:spcBef>
              <a:buNone/>
            </a:pPr>
            <a:r>
              <a:rPr lang="en-US" sz="2200" b="1">
                <a:solidFill>
                  <a:schemeClr val="accent6">
                    <a:lumMod val="75000"/>
                  </a:schemeClr>
                </a:solidFill>
              </a:rPr>
              <a:t>Problem Identification (Relevant Theories and Working Hypotheses)</a:t>
            </a:r>
            <a:endParaRPr lang="en-US" sz="2200">
              <a:solidFill>
                <a:schemeClr val="accent6">
                  <a:lumMod val="75000"/>
                </a:schemeClr>
              </a:solidFill>
              <a:cs typeface="Calibri"/>
            </a:endParaRPr>
          </a:p>
          <a:p>
            <a:pPr marL="342900" indent="-342900">
              <a:spcBef>
                <a:spcPts val="180"/>
              </a:spcBef>
            </a:pPr>
            <a:r>
              <a:rPr lang="en-US" sz="2200" b="1"/>
              <a:t>Expected benefits: </a:t>
            </a:r>
            <a:r>
              <a:rPr lang="en-US" sz="2200"/>
              <a:t>quantifying a social construct (community embeddedness) that isn’t currently measured for each county; no potential risks to participant welfare.</a:t>
            </a:r>
            <a:endParaRPr lang="en-US" sz="2200">
              <a:cs typeface="Calibri"/>
            </a:endParaRPr>
          </a:p>
          <a:p>
            <a:pPr marL="342900" indent="-342900">
              <a:spcBef>
                <a:spcPts val="180"/>
              </a:spcBef>
            </a:pPr>
            <a:r>
              <a:rPr lang="en-US" sz="2200" b="1"/>
              <a:t>Assumptions: </a:t>
            </a:r>
            <a:r>
              <a:rPr lang="en-US" sz="2200"/>
              <a:t>What characterizes a "good" or "embedded" community</a:t>
            </a:r>
            <a:endParaRPr lang="en-US" sz="2200">
              <a:cs typeface="Calibri"/>
            </a:endParaRPr>
          </a:p>
          <a:p>
            <a:pPr marL="742950" lvl="1" indent="-285750">
              <a:spcBef>
                <a:spcPts val="180"/>
              </a:spcBef>
            </a:pPr>
            <a:r>
              <a:rPr lang="en-US" sz="2200"/>
              <a:t>Addressing these concerns by following common indicators already used in practice as well as controlling for race and income. </a:t>
            </a:r>
            <a:endParaRPr lang="en-US" sz="2200">
              <a:cs typeface="Calibri"/>
            </a:endParaRPr>
          </a:p>
          <a:p>
            <a:pPr marL="342900" indent="-342900">
              <a:spcBef>
                <a:spcPts val="180"/>
              </a:spcBef>
            </a:pPr>
            <a:r>
              <a:rPr lang="en-US" sz="2200"/>
              <a:t>The IRB for this project has already been created and approved.</a:t>
            </a:r>
            <a:endParaRPr lang="en-US" sz="2200">
              <a:cs typeface="Calibri"/>
            </a:endParaRPr>
          </a:p>
          <a:p>
            <a:pPr marL="0" indent="0">
              <a:spcBef>
                <a:spcPts val="180"/>
              </a:spcBef>
              <a:buNone/>
            </a:pPr>
            <a:endParaRPr lang="en-US" sz="1000">
              <a:solidFill>
                <a:srgbClr val="000000"/>
              </a:solidFill>
              <a:cs typeface="Calibri"/>
            </a:endParaRPr>
          </a:p>
          <a:p>
            <a:pPr marL="0" indent="0">
              <a:spcBef>
                <a:spcPts val="180"/>
              </a:spcBef>
              <a:buNone/>
            </a:pPr>
            <a:r>
              <a:rPr lang="en-US" sz="2200" b="1">
                <a:solidFill>
                  <a:schemeClr val="accent6">
                    <a:lumMod val="75000"/>
                  </a:schemeClr>
                </a:solidFill>
              </a:rPr>
              <a:t>Data Discovery, Inventory, Screening, &amp; Acquisition</a:t>
            </a:r>
            <a:endParaRPr lang="en-US" sz="2200">
              <a:solidFill>
                <a:schemeClr val="accent6">
                  <a:lumMod val="75000"/>
                </a:schemeClr>
              </a:solidFill>
              <a:cs typeface="Calibri"/>
            </a:endParaRPr>
          </a:p>
          <a:p>
            <a:pPr marL="342900" indent="-342900">
              <a:spcBef>
                <a:spcPts val="180"/>
              </a:spcBef>
            </a:pPr>
            <a:r>
              <a:rPr lang="en-US" sz="2200"/>
              <a:t>Using data that has been sampled to represent the population and plan to apply survey weights. </a:t>
            </a:r>
            <a:endParaRPr lang="en-US" sz="2200">
              <a:cs typeface="Calibri"/>
            </a:endParaRPr>
          </a:p>
          <a:p>
            <a:pPr marL="342900" indent="-342900">
              <a:spcBef>
                <a:spcPts val="180"/>
              </a:spcBef>
            </a:pPr>
            <a:r>
              <a:rPr lang="en-US" sz="2200"/>
              <a:t>Social media data might disproportionately skew towards younger individuals and those with higher education and income who have regular, reliable access to the internet.</a:t>
            </a:r>
            <a:endParaRPr lang="en-US" sz="2200">
              <a:cs typeface="Calibri"/>
            </a:endParaRPr>
          </a:p>
          <a:p>
            <a:pPr marL="0" indent="0">
              <a:spcBef>
                <a:spcPts val="180"/>
              </a:spcBef>
              <a:buNone/>
            </a:pPr>
            <a:endParaRPr lang="en-US" sz="2200">
              <a:cs typeface="Calibri"/>
            </a:endParaRPr>
          </a:p>
        </p:txBody>
      </p:sp>
    </p:spTree>
    <p:extLst>
      <p:ext uri="{BB962C8B-B14F-4D97-AF65-F5344CB8AC3E}">
        <p14:creationId xmlns:p14="http://schemas.microsoft.com/office/powerpoint/2010/main" val="2347533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B17C4B-95FB-42C7-9D11-26015E27AE9C}"/>
              </a:ext>
            </a:extLst>
          </p:cNvPr>
          <p:cNvSpPr>
            <a:spLocks noGrp="1"/>
          </p:cNvSpPr>
          <p:nvPr>
            <p:ph type="title"/>
          </p:nvPr>
        </p:nvSpPr>
        <p:spPr>
          <a:xfrm>
            <a:off x="754380" y="131773"/>
            <a:ext cx="9464040" cy="625475"/>
          </a:xfrm>
        </p:spPr>
        <p:txBody>
          <a:bodyPr anchor="t"/>
          <a:lstStyle/>
          <a:p>
            <a:r>
              <a:rPr lang="en-US" sz="3200" b="1">
                <a:latin typeface="Calibri"/>
                <a:cs typeface="Calibri"/>
              </a:rPr>
              <a:t>Literature Review</a:t>
            </a:r>
          </a:p>
        </p:txBody>
      </p:sp>
      <p:sp>
        <p:nvSpPr>
          <p:cNvPr id="5" name="Content Placeholder 4">
            <a:extLst>
              <a:ext uri="{FF2B5EF4-FFF2-40B4-BE49-F238E27FC236}">
                <a16:creationId xmlns:a16="http://schemas.microsoft.com/office/drawing/2014/main" id="{E706C73A-3106-48B6-9C65-ED36E5273F3F}"/>
              </a:ext>
            </a:extLst>
          </p:cNvPr>
          <p:cNvSpPr>
            <a:spLocks noGrp="1"/>
          </p:cNvSpPr>
          <p:nvPr>
            <p:ph sz="quarter" idx="11"/>
          </p:nvPr>
        </p:nvSpPr>
        <p:spPr>
          <a:xfrm>
            <a:off x="344386" y="818898"/>
            <a:ext cx="10281163" cy="4648200"/>
          </a:xfrm>
        </p:spPr>
        <p:txBody>
          <a:bodyPr anchor="t"/>
          <a:lstStyle/>
          <a:p>
            <a:pPr marL="0" indent="0">
              <a:spcBef>
                <a:spcPts val="180"/>
              </a:spcBef>
              <a:buNone/>
            </a:pPr>
            <a:r>
              <a:rPr lang="en-US" sz="2400">
                <a:solidFill>
                  <a:schemeClr val="accent6">
                    <a:lumMod val="75000"/>
                  </a:schemeClr>
                </a:solidFill>
                <a:cs typeface="Calibri"/>
              </a:rPr>
              <a:t>An investigation into previous literature on embeddedness revealed several insights:</a:t>
            </a:r>
          </a:p>
          <a:p>
            <a:pPr marL="342900" indent="-342900">
              <a:spcBef>
                <a:spcPts val="180"/>
              </a:spcBef>
            </a:pPr>
            <a:r>
              <a:rPr lang="en-US" sz="2400">
                <a:cs typeface="Calibri"/>
              </a:rPr>
              <a:t>Previous studies collected </a:t>
            </a:r>
            <a:r>
              <a:rPr lang="en-US" sz="2400">
                <a:solidFill>
                  <a:schemeClr val="accent6">
                    <a:lumMod val="75000"/>
                  </a:schemeClr>
                </a:solidFill>
                <a:cs typeface="Calibri"/>
              </a:rPr>
              <a:t>survey data</a:t>
            </a:r>
            <a:r>
              <a:rPr lang="en-US" sz="2400">
                <a:cs typeface="Calibri"/>
              </a:rPr>
              <a:t> to measure job embeddedness and community embeddedness – using existing data</a:t>
            </a:r>
          </a:p>
          <a:p>
            <a:pPr marL="342900" indent="-342900">
              <a:spcBef>
                <a:spcPts val="180"/>
              </a:spcBef>
            </a:pPr>
            <a:r>
              <a:rPr lang="en-US" sz="2400">
                <a:cs typeface="Calibri"/>
              </a:rPr>
              <a:t>Previous studies focused on people in high turnover fields with </a:t>
            </a:r>
            <a:r>
              <a:rPr lang="en-US" sz="2400">
                <a:solidFill>
                  <a:schemeClr val="accent6">
                    <a:lumMod val="75000"/>
                  </a:schemeClr>
                </a:solidFill>
                <a:cs typeface="Calibri"/>
              </a:rPr>
              <a:t>many competitors</a:t>
            </a:r>
            <a:r>
              <a:rPr lang="en-US" sz="2400">
                <a:cs typeface="Calibri"/>
              </a:rPr>
              <a:t> </a:t>
            </a:r>
          </a:p>
          <a:p>
            <a:pPr marL="742950" lvl="1" indent="-285750">
              <a:spcBef>
                <a:spcPts val="180"/>
              </a:spcBef>
            </a:pPr>
            <a:r>
              <a:rPr lang="en-US" sz="2200">
                <a:cs typeface="Calibri"/>
              </a:rPr>
              <a:t>Grocery stores, hospitals are not analogous to the Army (interest in industry alternatives, networking behavior, employment shocks)</a:t>
            </a:r>
          </a:p>
          <a:p>
            <a:pPr marL="342900" indent="-342900">
              <a:spcBef>
                <a:spcPts val="180"/>
              </a:spcBef>
            </a:pPr>
            <a:r>
              <a:rPr lang="en-US" sz="2400" b="1">
                <a:solidFill>
                  <a:schemeClr val="accent6">
                    <a:lumMod val="75000"/>
                  </a:schemeClr>
                </a:solidFill>
                <a:cs typeface="Calibri"/>
              </a:rPr>
              <a:t>Overarching idea of community embeddedness remain relevant: social links made within an individual's community, quality of community fit, sacrifices made to live in community. </a:t>
            </a:r>
            <a:endParaRPr lang="en-US" sz="2400" b="1">
              <a:solidFill>
                <a:schemeClr val="accent6">
                  <a:lumMod val="75000"/>
                </a:schemeClr>
              </a:solidFill>
              <a:ea typeface="+mn-lt"/>
              <a:cs typeface="+mn-lt"/>
            </a:endParaRPr>
          </a:p>
          <a:p>
            <a:pPr marL="742950" lvl="1" indent="-285750">
              <a:spcBef>
                <a:spcPts val="180"/>
              </a:spcBef>
            </a:pPr>
            <a:r>
              <a:rPr lang="en-US" sz="2400">
                <a:ea typeface="+mn-lt"/>
                <a:cs typeface="+mn-lt"/>
              </a:rPr>
              <a:t>Without individual Soldier data, we are measuring overall </a:t>
            </a:r>
            <a:r>
              <a:rPr lang="en-US" sz="2400">
                <a:solidFill>
                  <a:schemeClr val="accent6">
                    <a:lumMod val="75000"/>
                  </a:schemeClr>
                </a:solidFill>
                <a:ea typeface="+mn-lt"/>
                <a:cs typeface="+mn-lt"/>
              </a:rPr>
              <a:t>community involvement around Army posts as a proxy for how involved Soldiers can become in these communities.</a:t>
            </a:r>
            <a:endParaRPr lang="en-US" sz="2400">
              <a:solidFill>
                <a:schemeClr val="accent6">
                  <a:lumMod val="75000"/>
                </a:schemeClr>
              </a:solidFill>
              <a:cs typeface="Calibri"/>
            </a:endParaRPr>
          </a:p>
        </p:txBody>
      </p:sp>
      <p:sp>
        <p:nvSpPr>
          <p:cNvPr id="6" name="Slide Number Placeholder 2">
            <a:extLst>
              <a:ext uri="{FF2B5EF4-FFF2-40B4-BE49-F238E27FC236}">
                <a16:creationId xmlns:a16="http://schemas.microsoft.com/office/drawing/2014/main" id="{42D9165C-1ED7-41DB-9E8F-C895DA3D91D7}"/>
              </a:ext>
            </a:extLst>
          </p:cNvPr>
          <p:cNvSpPr>
            <a:spLocks noGrp="1"/>
          </p:cNvSpPr>
          <p:nvPr>
            <p:ph type="sldNum" sz="quarter" idx="10"/>
          </p:nvPr>
        </p:nvSpPr>
        <p:spPr>
          <a:xfrm>
            <a:off x="354677" y="6157131"/>
            <a:ext cx="2560320" cy="328613"/>
          </a:xfrm>
        </p:spPr>
        <p:txBody>
          <a:bodyPr/>
          <a:lstStyle/>
          <a:p>
            <a:fld id="{0F418C06-167A-E646-9EF6-18275B625F6B}" type="slidenum">
              <a:rPr lang="en-US" smtClean="0"/>
              <a:pPr/>
              <a:t>8</a:t>
            </a:fld>
            <a:endParaRPr lang="en-US"/>
          </a:p>
        </p:txBody>
      </p:sp>
    </p:spTree>
    <p:extLst>
      <p:ext uri="{BB962C8B-B14F-4D97-AF65-F5344CB8AC3E}">
        <p14:creationId xmlns:p14="http://schemas.microsoft.com/office/powerpoint/2010/main" val="888647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46437-F7EF-4D69-98E8-A6A84313EB62}"/>
              </a:ext>
            </a:extLst>
          </p:cNvPr>
          <p:cNvSpPr>
            <a:spLocks noGrp="1"/>
          </p:cNvSpPr>
          <p:nvPr>
            <p:ph type="title"/>
          </p:nvPr>
        </p:nvSpPr>
        <p:spPr>
          <a:xfrm>
            <a:off x="1891989" y="141161"/>
            <a:ext cx="7098030" cy="562928"/>
          </a:xfrm>
        </p:spPr>
        <p:txBody>
          <a:bodyPr anchor="t"/>
          <a:lstStyle/>
          <a:p>
            <a:r>
              <a:rPr lang="en-US" sz="3200" b="1">
                <a:latin typeface="Calibri"/>
                <a:cs typeface="Calibri"/>
              </a:rPr>
              <a:t>Research – Two Parts</a:t>
            </a:r>
          </a:p>
        </p:txBody>
      </p:sp>
      <p:sp>
        <p:nvSpPr>
          <p:cNvPr id="3" name="Slide Number Placeholder 2">
            <a:extLst>
              <a:ext uri="{FF2B5EF4-FFF2-40B4-BE49-F238E27FC236}">
                <a16:creationId xmlns:a16="http://schemas.microsoft.com/office/drawing/2014/main" id="{E884EA6A-30A1-4F2D-A1C4-CDF8B0DBA94D}"/>
              </a:ext>
            </a:extLst>
          </p:cNvPr>
          <p:cNvSpPr>
            <a:spLocks noGrp="1"/>
          </p:cNvSpPr>
          <p:nvPr>
            <p:ph type="sldNum" sz="quarter" idx="10"/>
          </p:nvPr>
        </p:nvSpPr>
        <p:spPr/>
        <p:txBody>
          <a:bodyPr/>
          <a:lstStyle/>
          <a:p>
            <a:fld id="{0F418C06-167A-E646-9EF6-18275B625F6B}" type="slidenum">
              <a:rPr lang="en-US" smtClean="0"/>
              <a:pPr/>
              <a:t>9</a:t>
            </a:fld>
            <a:endParaRPr lang="en-US"/>
          </a:p>
        </p:txBody>
      </p:sp>
      <p:pic>
        <p:nvPicPr>
          <p:cNvPr id="6" name="Content Placeholder 5">
            <a:extLst>
              <a:ext uri="{FF2B5EF4-FFF2-40B4-BE49-F238E27FC236}">
                <a16:creationId xmlns:a16="http://schemas.microsoft.com/office/drawing/2014/main" id="{2E58CE32-1181-4891-8183-47B078D5FF61}"/>
              </a:ext>
            </a:extLst>
          </p:cNvPr>
          <p:cNvPicPr>
            <a:picLocks noGrp="1" noChangeAspect="1"/>
          </p:cNvPicPr>
          <p:nvPr>
            <p:ph sz="quarter" idx="11"/>
          </p:nvPr>
        </p:nvPicPr>
        <p:blipFill>
          <a:blip r:embed="rId2"/>
          <a:stretch>
            <a:fillRect/>
          </a:stretch>
        </p:blipFill>
        <p:spPr>
          <a:xfrm>
            <a:off x="6290526" y="1341559"/>
            <a:ext cx="4187212" cy="2996364"/>
          </a:xfrm>
          <a:prstGeom prst="rect">
            <a:avLst/>
          </a:prstGeom>
        </p:spPr>
      </p:pic>
      <p:sp>
        <p:nvSpPr>
          <p:cNvPr id="10" name="TextBox 9">
            <a:extLst>
              <a:ext uri="{FF2B5EF4-FFF2-40B4-BE49-F238E27FC236}">
                <a16:creationId xmlns:a16="http://schemas.microsoft.com/office/drawing/2014/main" id="{0479A8A9-E3CC-45E8-8B4C-7E996B668082}"/>
              </a:ext>
            </a:extLst>
          </p:cNvPr>
          <p:cNvSpPr txBox="1"/>
          <p:nvPr/>
        </p:nvSpPr>
        <p:spPr>
          <a:xfrm>
            <a:off x="6345793" y="4625132"/>
            <a:ext cx="4268498" cy="424732"/>
          </a:xfrm>
          <a:prstGeom prst="rect">
            <a:avLst/>
          </a:prstGeom>
          <a:noFill/>
        </p:spPr>
        <p:txBody>
          <a:bodyPr wrap="square" rtlCol="0" anchor="t">
            <a:spAutoFit/>
          </a:bodyPr>
          <a:lstStyle/>
          <a:p>
            <a:r>
              <a:rPr lang="en-US" sz="1080"/>
              <a:t>Source: </a:t>
            </a:r>
            <a:r>
              <a:rPr lang="en-US" sz="1080">
                <a:hlinkClick r:id="rId3"/>
              </a:rPr>
              <a:t>https://www.healthypeople.gov/2020/topics-objectives/topic/social-determinants-of-health</a:t>
            </a:r>
            <a:endParaRPr lang="en-US" sz="1080">
              <a:cs typeface="Calibri"/>
            </a:endParaRPr>
          </a:p>
        </p:txBody>
      </p:sp>
      <p:sp>
        <p:nvSpPr>
          <p:cNvPr id="4" name="Title 1">
            <a:extLst>
              <a:ext uri="{FF2B5EF4-FFF2-40B4-BE49-F238E27FC236}">
                <a16:creationId xmlns:a16="http://schemas.microsoft.com/office/drawing/2014/main" id="{335E097C-05D5-4FC6-96E0-84F48361C223}"/>
              </a:ext>
            </a:extLst>
          </p:cNvPr>
          <p:cNvSpPr txBox="1">
            <a:spLocks/>
          </p:cNvSpPr>
          <p:nvPr/>
        </p:nvSpPr>
        <p:spPr>
          <a:xfrm>
            <a:off x="6291758" y="4343680"/>
            <a:ext cx="4195464" cy="352643"/>
          </a:xfrm>
          <a:prstGeom prst="rect">
            <a:avLst/>
          </a:prstGeo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spcAft>
                <a:spcPts val="180"/>
              </a:spcAft>
            </a:pPr>
            <a:r>
              <a:rPr lang="en-US" sz="1800" b="1">
                <a:solidFill>
                  <a:schemeClr val="accent6">
                    <a:lumMod val="75000"/>
                  </a:schemeClr>
                </a:solidFill>
                <a:latin typeface="Calibri"/>
                <a:ea typeface="+mn-ea"/>
                <a:cs typeface="Calibri"/>
              </a:rPr>
              <a:t>Social Determinants of Health Framework</a:t>
            </a:r>
            <a:endParaRPr lang="en-US" sz="1800">
              <a:solidFill>
                <a:schemeClr val="accent6">
                  <a:lumMod val="75000"/>
                </a:schemeClr>
              </a:solidFill>
              <a:ea typeface="+mn-ea"/>
              <a:cs typeface="Calibri"/>
            </a:endParaRPr>
          </a:p>
        </p:txBody>
      </p:sp>
      <p:sp>
        <p:nvSpPr>
          <p:cNvPr id="5" name="Text Placeholder 2">
            <a:extLst>
              <a:ext uri="{FF2B5EF4-FFF2-40B4-BE49-F238E27FC236}">
                <a16:creationId xmlns:a16="http://schemas.microsoft.com/office/drawing/2014/main" id="{4B8782F4-0FBD-4C59-A129-B1207B8C9AB8}"/>
              </a:ext>
            </a:extLst>
          </p:cNvPr>
          <p:cNvSpPr txBox="1">
            <a:spLocks/>
          </p:cNvSpPr>
          <p:nvPr/>
        </p:nvSpPr>
        <p:spPr>
          <a:xfrm>
            <a:off x="334075" y="852262"/>
            <a:ext cx="5775973" cy="4054793"/>
          </a:xfrm>
          <a:prstGeom prst="rect">
            <a:avLst/>
          </a:prstGeom>
        </p:spPr>
        <p:txBody>
          <a:bodyPr vert="horz"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180"/>
              </a:spcAft>
              <a:buNone/>
            </a:pPr>
            <a:r>
              <a:rPr lang="en-US" sz="2400" b="1">
                <a:solidFill>
                  <a:schemeClr val="accent6">
                    <a:lumMod val="75000"/>
                  </a:schemeClr>
                </a:solidFill>
                <a:latin typeface="Calibri"/>
                <a:cs typeface="Calibri"/>
              </a:rPr>
              <a:t>1. Calculate indicators for counties in 2 states aligned with Social Determinants of Health</a:t>
            </a:r>
            <a:endParaRPr lang="en-US" sz="2400" b="1">
              <a:solidFill>
                <a:schemeClr val="accent6">
                  <a:lumMod val="75000"/>
                </a:schemeClr>
              </a:solidFill>
              <a:cs typeface="Calibri"/>
            </a:endParaRPr>
          </a:p>
          <a:p>
            <a:pPr marL="257175" indent="-257175">
              <a:spcBef>
                <a:spcPts val="0"/>
              </a:spcBef>
              <a:spcAft>
                <a:spcPts val="180"/>
              </a:spcAft>
              <a:buFont typeface="Arial" panose="020B0604020202020204" pitchFamily="34" charset="0"/>
              <a:buChar char="•"/>
            </a:pPr>
            <a:r>
              <a:rPr lang="en-US" sz="2000">
                <a:latin typeface="Calibri"/>
                <a:cs typeface="Calibri"/>
              </a:rPr>
              <a:t>Compare community embeddedness indicators for all counties in Virginia with those counties that have Army posts</a:t>
            </a:r>
            <a:endParaRPr lang="en-US" sz="2000">
              <a:cs typeface="Calibri"/>
            </a:endParaRPr>
          </a:p>
          <a:p>
            <a:pPr marL="257175" indent="-257175">
              <a:spcBef>
                <a:spcPts val="0"/>
              </a:spcBef>
              <a:spcAft>
                <a:spcPts val="180"/>
              </a:spcAft>
              <a:buFont typeface="Arial" panose="020B0604020202020204" pitchFamily="34" charset="0"/>
              <a:buChar char="•"/>
            </a:pPr>
            <a:r>
              <a:rPr lang="en-US" sz="2000">
                <a:latin typeface="Calibri"/>
                <a:cs typeface="Calibri"/>
              </a:rPr>
              <a:t>Compare differences between states (Oklahoma and Virginia)</a:t>
            </a:r>
          </a:p>
          <a:p>
            <a:pPr marL="257175" indent="-257175">
              <a:spcBef>
                <a:spcPts val="0"/>
              </a:spcBef>
              <a:spcAft>
                <a:spcPts val="180"/>
              </a:spcAft>
              <a:buFont typeface="Arial" panose="020B0604020202020204" pitchFamily="34" charset="0"/>
              <a:buChar char="•"/>
            </a:pPr>
            <a:r>
              <a:rPr lang="en-US" sz="2000" b="1">
                <a:solidFill>
                  <a:schemeClr val="accent6">
                    <a:lumMod val="75000"/>
                  </a:schemeClr>
                </a:solidFill>
                <a:latin typeface="Calibri"/>
                <a:cs typeface="Calibri"/>
              </a:rPr>
              <a:t>Challenge</a:t>
            </a:r>
            <a:r>
              <a:rPr lang="en-US" sz="2000">
                <a:latin typeface="Calibri"/>
                <a:cs typeface="Calibri"/>
              </a:rPr>
              <a:t> – how to weight components of indicators?</a:t>
            </a:r>
          </a:p>
          <a:p>
            <a:pPr marL="0" indent="0">
              <a:spcBef>
                <a:spcPts val="0"/>
              </a:spcBef>
              <a:spcAft>
                <a:spcPts val="180"/>
              </a:spcAft>
              <a:buNone/>
            </a:pPr>
            <a:r>
              <a:rPr lang="en-US" sz="2400" b="1">
                <a:solidFill>
                  <a:schemeClr val="accent6">
                    <a:lumMod val="75000"/>
                  </a:schemeClr>
                </a:solidFill>
                <a:latin typeface="Calibri"/>
                <a:cs typeface="Calibri"/>
              </a:rPr>
              <a:t>2. Use social media data to supplement  findings</a:t>
            </a:r>
          </a:p>
          <a:p>
            <a:pPr marL="257175" indent="-257175">
              <a:spcBef>
                <a:spcPts val="0"/>
              </a:spcBef>
              <a:spcAft>
                <a:spcPts val="180"/>
              </a:spcAft>
              <a:buFont typeface="Arial,Sans-Serif"/>
              <a:buChar char="•"/>
            </a:pPr>
            <a:r>
              <a:rPr lang="en-US" sz="2000">
                <a:ea typeface="+mn-lt"/>
                <a:cs typeface="+mn-lt"/>
              </a:rPr>
              <a:t>Using ideas from indicators, search for terms related to community embeddedness</a:t>
            </a:r>
          </a:p>
          <a:p>
            <a:pPr marL="257175" indent="-257175">
              <a:spcBef>
                <a:spcPts val="0"/>
              </a:spcBef>
              <a:spcAft>
                <a:spcPts val="180"/>
              </a:spcAft>
              <a:buFont typeface="Arial,Sans-Serif"/>
              <a:buChar char="•"/>
            </a:pPr>
            <a:r>
              <a:rPr lang="en-US" sz="2000" b="1">
                <a:solidFill>
                  <a:schemeClr val="accent6">
                    <a:lumMod val="75000"/>
                  </a:schemeClr>
                </a:solidFill>
                <a:latin typeface="Calibri"/>
                <a:cs typeface="Calibri"/>
              </a:rPr>
              <a:t>Challenge </a:t>
            </a:r>
            <a:r>
              <a:rPr lang="en-US" sz="2000">
                <a:ea typeface="+mn-lt"/>
                <a:cs typeface="+mn-lt"/>
              </a:rPr>
              <a:t>– Twitter requires approvals to obtain data; currently using blogs</a:t>
            </a:r>
          </a:p>
          <a:p>
            <a:pPr marL="0" indent="0">
              <a:spcBef>
                <a:spcPts val="0"/>
              </a:spcBef>
              <a:spcAft>
                <a:spcPts val="180"/>
              </a:spcAft>
              <a:buNone/>
            </a:pPr>
            <a:endParaRPr lang="en-US" sz="2200" b="1">
              <a:solidFill>
                <a:schemeClr val="accent6">
                  <a:lumMod val="75000"/>
                </a:schemeClr>
              </a:solidFill>
              <a:latin typeface="Calibri"/>
              <a:cs typeface="Calibri"/>
            </a:endParaRPr>
          </a:p>
          <a:p>
            <a:pPr marL="257175" indent="-257175">
              <a:spcBef>
                <a:spcPts val="0"/>
              </a:spcBef>
              <a:spcAft>
                <a:spcPts val="180"/>
              </a:spcAft>
            </a:pPr>
            <a:endParaRPr lang="en-US" sz="1980" b="1">
              <a:solidFill>
                <a:schemeClr val="accent6">
                  <a:lumMod val="75000"/>
                </a:schemeClr>
              </a:solidFill>
              <a:latin typeface="Calibri"/>
              <a:cs typeface="Calibri"/>
            </a:endParaRPr>
          </a:p>
        </p:txBody>
      </p:sp>
    </p:spTree>
    <p:extLst>
      <p:ext uri="{BB962C8B-B14F-4D97-AF65-F5344CB8AC3E}">
        <p14:creationId xmlns:p14="http://schemas.microsoft.com/office/powerpoint/2010/main" val="2979496553"/>
      </p:ext>
    </p:extLst>
  </p:cSld>
  <p:clrMapOvr>
    <a:masterClrMapping/>
  </p:clrMapOvr>
</p:sld>
</file>

<file path=ppt/theme/theme1.xml><?xml version="1.0" encoding="utf-8"?>
<a:theme xmlns:a="http://schemas.openxmlformats.org/drawingml/2006/main" name="title p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1: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2: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3: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0119363-4AF1-415A-9DAE-FA5CE6E720A7}"/>
</file>

<file path=customXml/itemProps2.xml><?xml version="1.0" encoding="utf-8"?>
<ds:datastoreItem xmlns:ds="http://schemas.openxmlformats.org/officeDocument/2006/customXml" ds:itemID="{0F92EF6C-D6BB-4608-BA35-E518DFB13D6B}">
  <ds:schemaRefs>
    <ds:schemaRef ds:uri="http://schemas.microsoft.com/office/2006/metadata/properties"/>
    <ds:schemaRef ds:uri="http://purl.org/dc/terms/"/>
    <ds:schemaRef ds:uri="f003ee77-356f-42cf-a98d-4065128301ee"/>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purl.org/dc/dcmitype/"/>
    <ds:schemaRef ds:uri="803e5ffa-c85b-4be1-b266-97e9b39ca769"/>
    <ds:schemaRef ds:uri="http://www.w3.org/XML/1998/namespace"/>
  </ds:schemaRefs>
</ds:datastoreItem>
</file>

<file path=customXml/itemProps3.xml><?xml version="1.0" encoding="utf-8"?>
<ds:datastoreItem xmlns:ds="http://schemas.openxmlformats.org/officeDocument/2006/customXml" ds:itemID="{5FC8BCE4-E7A4-4F71-BE85-274BB623D4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1130</Words>
  <Application>Microsoft Office PowerPoint</Application>
  <PresentationFormat>Custom</PresentationFormat>
  <Paragraphs>226</Paragraphs>
  <Slides>16</Slides>
  <Notes>10</Notes>
  <HiddenSlides>1</HiddenSlides>
  <MMClips>0</MMClips>
  <ScaleCrop>false</ScaleCrop>
  <HeadingPairs>
    <vt:vector size="4" baseType="variant">
      <vt:variant>
        <vt:lpstr>Theme</vt:lpstr>
      </vt:variant>
      <vt:variant>
        <vt:i4>9</vt:i4>
      </vt:variant>
      <vt:variant>
        <vt:lpstr>Slide Titles</vt:lpstr>
      </vt:variant>
      <vt:variant>
        <vt:i4>16</vt:i4>
      </vt:variant>
    </vt:vector>
  </HeadingPairs>
  <TitlesOfParts>
    <vt:vector size="25" baseType="lpstr">
      <vt:lpstr>title page</vt:lpstr>
      <vt:lpstr>contents</vt:lpstr>
      <vt:lpstr>O1</vt:lpstr>
      <vt:lpstr>O1: image</vt:lpstr>
      <vt:lpstr>O2</vt:lpstr>
      <vt:lpstr>O2: image</vt:lpstr>
      <vt:lpstr>O3</vt:lpstr>
      <vt:lpstr>O3: image</vt:lpstr>
      <vt:lpstr>blank</vt:lpstr>
      <vt:lpstr>PowerPoint Presentation</vt:lpstr>
      <vt:lpstr>Community Embeddedness</vt:lpstr>
      <vt:lpstr>PowerPoint Presentation</vt:lpstr>
      <vt:lpstr>Research Questions</vt:lpstr>
      <vt:lpstr>Value to the Army</vt:lpstr>
      <vt:lpstr>Conceptual Model of Performance &amp; Behavioral Data Mapping </vt:lpstr>
      <vt:lpstr>Ethical Review</vt:lpstr>
      <vt:lpstr>Literature Review</vt:lpstr>
      <vt:lpstr>Research – Two Parts</vt:lpstr>
      <vt:lpstr>PowerPoint Presentation</vt:lpstr>
      <vt:lpstr>PowerPoint Presentation</vt:lpstr>
      <vt:lpstr>PowerPoint Presentation</vt:lpstr>
      <vt:lpstr>Social Media Sentiment Analysis</vt:lpstr>
      <vt:lpstr>Army Post and County Selection</vt:lpstr>
      <vt:lpstr>Next Steps</vt:lpstr>
      <vt:lpstr>Appendix A: BRFSS and DoDEA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Mikale</dc:creator>
  <cp:lastModifiedBy>Allegra Pocinki</cp:lastModifiedBy>
  <cp:revision>7</cp:revision>
  <dcterms:created xsi:type="dcterms:W3CDTF">2016-06-30T12:32:58Z</dcterms:created>
  <dcterms:modified xsi:type="dcterms:W3CDTF">2019-07-08T19:01:07Z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